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7" r:id="rId4"/>
  </p:sldMasterIdLst>
  <p:notesMasterIdLst>
    <p:notesMasterId r:id="rId50"/>
  </p:notesMasterIdLst>
  <p:handoutMasterIdLst>
    <p:handoutMasterId r:id="rId51"/>
  </p:handoutMasterIdLst>
  <p:sldIdLst>
    <p:sldId id="488" r:id="rId5"/>
    <p:sldId id="497" r:id="rId6"/>
    <p:sldId id="489" r:id="rId7"/>
    <p:sldId id="533" r:id="rId8"/>
    <p:sldId id="534" r:id="rId9"/>
    <p:sldId id="535" r:id="rId10"/>
    <p:sldId id="536" r:id="rId11"/>
    <p:sldId id="538" r:id="rId12"/>
    <p:sldId id="540" r:id="rId13"/>
    <p:sldId id="544" r:id="rId14"/>
    <p:sldId id="542" r:id="rId15"/>
    <p:sldId id="559" r:id="rId16"/>
    <p:sldId id="543" r:id="rId17"/>
    <p:sldId id="548" r:id="rId18"/>
    <p:sldId id="547" r:id="rId19"/>
    <p:sldId id="492" r:id="rId20"/>
    <p:sldId id="493" r:id="rId21"/>
    <p:sldId id="498" r:id="rId22"/>
    <p:sldId id="494" r:id="rId23"/>
    <p:sldId id="465" r:id="rId24"/>
    <p:sldId id="528" r:id="rId25"/>
    <p:sldId id="560" r:id="rId26"/>
    <p:sldId id="499" r:id="rId27"/>
    <p:sldId id="512" r:id="rId28"/>
    <p:sldId id="500" r:id="rId29"/>
    <p:sldId id="501" r:id="rId30"/>
    <p:sldId id="550" r:id="rId31"/>
    <p:sldId id="551" r:id="rId32"/>
    <p:sldId id="552" r:id="rId33"/>
    <p:sldId id="553" r:id="rId34"/>
    <p:sldId id="554" r:id="rId35"/>
    <p:sldId id="520" r:id="rId36"/>
    <p:sldId id="514" r:id="rId37"/>
    <p:sldId id="530" r:id="rId38"/>
    <p:sldId id="532" r:id="rId39"/>
    <p:sldId id="549" r:id="rId40"/>
    <p:sldId id="515" r:id="rId41"/>
    <p:sldId id="508" r:id="rId42"/>
    <p:sldId id="483" r:id="rId43"/>
    <p:sldId id="482" r:id="rId44"/>
    <p:sldId id="555" r:id="rId45"/>
    <p:sldId id="556" r:id="rId46"/>
    <p:sldId id="557" r:id="rId47"/>
    <p:sldId id="509" r:id="rId48"/>
    <p:sldId id="511" r:id="rId49"/>
  </p:sldIdLst>
  <p:sldSz cx="24384000" cy="13716000"/>
  <p:notesSz cx="4683125" cy="86868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714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1pPr>
    <a:lvl2pPr marL="0" marR="0" indent="3000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2pPr>
    <a:lvl3pPr marL="0" marR="0" indent="5286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3pPr>
    <a:lvl4pPr marL="0" marR="0" indent="7572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4pPr>
    <a:lvl5pPr marL="0" marR="0" indent="9858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5pPr>
    <a:lvl6pPr marL="0" marR="0" indent="12144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6pPr>
    <a:lvl7pPr marL="0" marR="0" indent="14430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7pPr>
    <a:lvl8pPr marL="0" marR="0" indent="16716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8pPr>
    <a:lvl9pPr marL="0" marR="0" indent="19002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222"/>
    <a:srgbClr val="333333"/>
    <a:srgbClr val="5C5A5A"/>
    <a:srgbClr val="EA5F64"/>
    <a:srgbClr val="0D888D"/>
    <a:srgbClr val="D8D8D8"/>
    <a:srgbClr val="FFBC49"/>
    <a:srgbClr val="FEB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9324" autoAdjust="0"/>
  </p:normalViewPr>
  <p:slideViewPr>
    <p:cSldViewPr snapToGrid="0">
      <p:cViewPr varScale="1">
        <p:scale>
          <a:sx n="49" d="100"/>
          <a:sy n="49" d="100"/>
        </p:scale>
        <p:origin x="378" y="66"/>
      </p:cViewPr>
      <p:guideLst/>
    </p:cSldViewPr>
  </p:slideViewPr>
  <p:notesTextViewPr>
    <p:cViewPr>
      <p:scale>
        <a:sx n="33" d="100"/>
        <a:sy n="33" d="100"/>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E03357C-DF81-46C6-945E-C9444543DFD8}"/>
              </a:ext>
            </a:extLst>
          </p:cNvPr>
          <p:cNvSpPr>
            <a:spLocks noGrp="1"/>
          </p:cNvSpPr>
          <p:nvPr>
            <p:ph type="hdr" sz="quarter"/>
          </p:nvPr>
        </p:nvSpPr>
        <p:spPr>
          <a:xfrm>
            <a:off x="1" y="3"/>
            <a:ext cx="2029354" cy="435847"/>
          </a:xfrm>
          <a:prstGeom prst="rect">
            <a:avLst/>
          </a:prstGeom>
        </p:spPr>
        <p:txBody>
          <a:bodyPr vert="horz" lIns="74205" tIns="37102" rIns="74205" bIns="37102" rtlCol="0"/>
          <a:lstStyle>
            <a:lvl1pPr algn="l">
              <a:defRPr sz="1000"/>
            </a:lvl1pPr>
          </a:lstStyle>
          <a:p>
            <a:endParaRPr lang="en-DE"/>
          </a:p>
        </p:txBody>
      </p:sp>
      <p:sp>
        <p:nvSpPr>
          <p:cNvPr id="3" name="Datumsplatzhalter 2">
            <a:extLst>
              <a:ext uri="{FF2B5EF4-FFF2-40B4-BE49-F238E27FC236}">
                <a16:creationId xmlns:a16="http://schemas.microsoft.com/office/drawing/2014/main" id="{25042873-F5B3-4049-820E-E41211ED9328}"/>
              </a:ext>
            </a:extLst>
          </p:cNvPr>
          <p:cNvSpPr>
            <a:spLocks noGrp="1"/>
          </p:cNvSpPr>
          <p:nvPr>
            <p:ph type="dt" sz="quarter" idx="1"/>
          </p:nvPr>
        </p:nvSpPr>
        <p:spPr>
          <a:xfrm>
            <a:off x="2652687" y="3"/>
            <a:ext cx="2029354" cy="435847"/>
          </a:xfrm>
          <a:prstGeom prst="rect">
            <a:avLst/>
          </a:prstGeom>
        </p:spPr>
        <p:txBody>
          <a:bodyPr vert="horz" lIns="74205" tIns="37102" rIns="74205" bIns="37102" rtlCol="0"/>
          <a:lstStyle>
            <a:lvl1pPr algn="r">
              <a:defRPr sz="1000"/>
            </a:lvl1pPr>
          </a:lstStyle>
          <a:p>
            <a:fld id="{3D536F45-0737-49C7-AD19-D9B8FD608214}" type="datetimeFigureOut">
              <a:rPr lang="en-DE" smtClean="0"/>
              <a:t>25.10.2024</a:t>
            </a:fld>
            <a:endParaRPr lang="en-DE"/>
          </a:p>
        </p:txBody>
      </p:sp>
      <p:sp>
        <p:nvSpPr>
          <p:cNvPr id="4" name="Fußzeilenplatzhalter 3">
            <a:extLst>
              <a:ext uri="{FF2B5EF4-FFF2-40B4-BE49-F238E27FC236}">
                <a16:creationId xmlns:a16="http://schemas.microsoft.com/office/drawing/2014/main" id="{5641F3FE-CF10-42BD-A052-9AE60608F6A8}"/>
              </a:ext>
            </a:extLst>
          </p:cNvPr>
          <p:cNvSpPr>
            <a:spLocks noGrp="1"/>
          </p:cNvSpPr>
          <p:nvPr>
            <p:ph type="ftr" sz="quarter" idx="2"/>
          </p:nvPr>
        </p:nvSpPr>
        <p:spPr>
          <a:xfrm>
            <a:off x="1" y="8250956"/>
            <a:ext cx="2029354" cy="435846"/>
          </a:xfrm>
          <a:prstGeom prst="rect">
            <a:avLst/>
          </a:prstGeom>
        </p:spPr>
        <p:txBody>
          <a:bodyPr vert="horz" lIns="74205" tIns="37102" rIns="74205" bIns="37102" rtlCol="0" anchor="b"/>
          <a:lstStyle>
            <a:lvl1pPr algn="l">
              <a:defRPr sz="1000"/>
            </a:lvl1pPr>
          </a:lstStyle>
          <a:p>
            <a:endParaRPr lang="en-DE"/>
          </a:p>
        </p:txBody>
      </p:sp>
      <p:sp>
        <p:nvSpPr>
          <p:cNvPr id="5" name="Foliennummernplatzhalter 4">
            <a:extLst>
              <a:ext uri="{FF2B5EF4-FFF2-40B4-BE49-F238E27FC236}">
                <a16:creationId xmlns:a16="http://schemas.microsoft.com/office/drawing/2014/main" id="{36DE9B1A-2BA4-4DCB-8B31-8173BFE4651E}"/>
              </a:ext>
            </a:extLst>
          </p:cNvPr>
          <p:cNvSpPr>
            <a:spLocks noGrp="1"/>
          </p:cNvSpPr>
          <p:nvPr>
            <p:ph type="sldNum" sz="quarter" idx="3"/>
          </p:nvPr>
        </p:nvSpPr>
        <p:spPr>
          <a:xfrm>
            <a:off x="2652687" y="8250956"/>
            <a:ext cx="2029354" cy="435846"/>
          </a:xfrm>
          <a:prstGeom prst="rect">
            <a:avLst/>
          </a:prstGeom>
        </p:spPr>
        <p:txBody>
          <a:bodyPr vert="horz" lIns="74205" tIns="37102" rIns="74205" bIns="37102" rtlCol="0" anchor="b"/>
          <a:lstStyle>
            <a:lvl1pPr algn="r">
              <a:defRPr sz="1000"/>
            </a:lvl1pPr>
          </a:lstStyle>
          <a:p>
            <a:fld id="{102F18C0-F588-496E-9035-7B9FACC6E970}" type="slidenum">
              <a:rPr lang="en-DE" smtClean="0"/>
              <a:t>‹Nr.›</a:t>
            </a:fld>
            <a:endParaRPr lang="en-DE"/>
          </a:p>
        </p:txBody>
      </p:sp>
    </p:spTree>
    <p:extLst>
      <p:ext uri="{BB962C8B-B14F-4D97-AF65-F5344CB8AC3E}">
        <p14:creationId xmlns:p14="http://schemas.microsoft.com/office/powerpoint/2010/main" val="12130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xfrm>
            <a:off x="-552450" y="652463"/>
            <a:ext cx="5788025" cy="3255962"/>
          </a:xfrm>
          <a:prstGeom prst="rect">
            <a:avLst/>
          </a:prstGeom>
        </p:spPr>
        <p:txBody>
          <a:bodyPr lIns="74205" tIns="37102" rIns="74205" bIns="37102"/>
          <a:lstStyle/>
          <a:p>
            <a:endParaRPr/>
          </a:p>
        </p:txBody>
      </p:sp>
      <p:sp>
        <p:nvSpPr>
          <p:cNvPr id="35" name="Shape 35"/>
          <p:cNvSpPr>
            <a:spLocks noGrp="1"/>
          </p:cNvSpPr>
          <p:nvPr>
            <p:ph type="body" sz="quarter" idx="1"/>
          </p:nvPr>
        </p:nvSpPr>
        <p:spPr>
          <a:xfrm>
            <a:off x="624418" y="4126230"/>
            <a:ext cx="3434292" cy="3909060"/>
          </a:xfrm>
          <a:prstGeom prst="rect">
            <a:avLst/>
          </a:prstGeom>
        </p:spPr>
        <p:txBody>
          <a:bodyPr lIns="74205" tIns="37102" rIns="74205" bIns="37102"/>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Name, Location, Project Interest </a:t>
            </a:r>
            <a:endParaRPr lang="en-DE" dirty="0"/>
          </a:p>
        </p:txBody>
      </p:sp>
    </p:spTree>
    <p:extLst>
      <p:ext uri="{BB962C8B-B14F-4D97-AF65-F5344CB8AC3E}">
        <p14:creationId xmlns:p14="http://schemas.microsoft.com/office/powerpoint/2010/main" val="2486735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dirty="0"/>
              <a:t>This slide an the following two include some preparatory content, we typically included in the first session of the TensorFlow course. This could basically be anything you find interesting considering the course content.</a:t>
            </a:r>
            <a:br>
              <a:rPr lang="en-US" b="0" dirty="0"/>
            </a:br>
            <a:r>
              <a:rPr lang="en-US" b="0" dirty="0"/>
              <a:t>If you cannot think about anything you want to talk about here, it is also fine to skip directly to your last slide.</a:t>
            </a:r>
          </a:p>
          <a:p>
            <a:endParaRPr lang="en-US" b="0" dirty="0"/>
          </a:p>
          <a:p>
            <a:endParaRPr lang="en-US" b="1" dirty="0"/>
          </a:p>
          <a:p>
            <a:r>
              <a:rPr lang="en-US" b="1" dirty="0"/>
              <a:t>---------------------------------------------------------------------</a:t>
            </a:r>
            <a:br>
              <a:rPr lang="en-US" b="1" dirty="0"/>
            </a:br>
            <a:r>
              <a:rPr lang="en-US" b="0" i="1" dirty="0"/>
              <a:t>Usually, I take notes in slides, which is also nice if you want to re-use slides at a later point in time. At least, I can never remember what I wanted to say to a slide (also I try not put to much text on slides). These are the ones for this slide:</a:t>
            </a:r>
          </a:p>
          <a:p>
            <a:br>
              <a:rPr lang="en-US" b="1" dirty="0"/>
            </a:br>
            <a:r>
              <a:rPr lang="en-US" b="1" dirty="0"/>
              <a:t>TensorFlow:</a:t>
            </a:r>
            <a:r>
              <a:rPr lang="en-US" b="0" dirty="0"/>
              <a:t> Used by Google </a:t>
            </a:r>
            <a:r>
              <a:rPr lang="en-US" b="0" i="1" dirty="0"/>
              <a:t>[</a:t>
            </a:r>
            <a:r>
              <a:rPr lang="en-US" i="1" dirty="0"/>
              <a:t>Python, C/C++, Java, Go, R, Swift, JavaScript; Keras only Python and R</a:t>
            </a:r>
            <a:r>
              <a:rPr lang="en-US" b="0" i="1" dirty="0"/>
              <a:t>]</a:t>
            </a:r>
          </a:p>
          <a:p>
            <a:r>
              <a:rPr lang="en-US" b="1" dirty="0"/>
              <a:t>PyTorch:</a:t>
            </a:r>
            <a:r>
              <a:rPr lang="en-US" dirty="0"/>
              <a:t> Used by Facebook, IBM, Yandex, and </a:t>
            </a:r>
            <a:r>
              <a:rPr lang="en-US" dirty="0" err="1"/>
              <a:t>Idiap</a:t>
            </a:r>
            <a:r>
              <a:rPr lang="en-US" dirty="0"/>
              <a:t> Research Institute (IDSIA), since recently now also Microsoft. </a:t>
            </a:r>
            <a:r>
              <a:rPr lang="en-US" b="0" dirty="0">
                <a:effectLst/>
              </a:rPr>
              <a:t>Friendly programming language with useful error messages, a huge repository of sample code, guides, and a helpful community </a:t>
            </a:r>
            <a:r>
              <a:rPr lang="en-US" b="0" i="1" dirty="0">
                <a:effectLst/>
              </a:rPr>
              <a:t>[</a:t>
            </a:r>
            <a:r>
              <a:rPr lang="en-US" i="1" dirty="0"/>
              <a:t>Python</a:t>
            </a:r>
            <a:r>
              <a:rPr lang="en-US" b="0" i="1" dirty="0">
                <a:effectLst/>
              </a:rPr>
              <a:t>]</a:t>
            </a:r>
            <a:endParaRPr lang="en-US" i="1" dirty="0"/>
          </a:p>
          <a:p>
            <a:r>
              <a:rPr lang="en-US" b="1" dirty="0"/>
              <a:t>CNTK: </a:t>
            </a:r>
            <a:r>
              <a:rPr lang="en-US" b="0" dirty="0">
                <a:effectLst/>
              </a:rPr>
              <a:t>Is more popular in the speech recognition arena but can also be used for text and image training. Easy to use. </a:t>
            </a:r>
            <a:r>
              <a:rPr lang="en-US" b="0" i="1" dirty="0">
                <a:effectLst/>
              </a:rPr>
              <a:t>[</a:t>
            </a:r>
            <a:r>
              <a:rPr lang="en-US" i="1" dirty="0"/>
              <a:t>Python, C++, C#/.NET, Java, </a:t>
            </a:r>
            <a:r>
              <a:rPr lang="en-US" i="1" dirty="0" err="1"/>
              <a:t>BrainScript</a:t>
            </a:r>
            <a:r>
              <a:rPr lang="en-US" b="0" i="1" dirty="0">
                <a:effectLst/>
              </a:rPr>
              <a:t>]</a:t>
            </a:r>
            <a:endParaRPr lang="en-US" b="0" dirty="0">
              <a:effectLst/>
            </a:endParaRPr>
          </a:p>
          <a:p>
            <a:r>
              <a:rPr lang="en-US" b="1" dirty="0" err="1"/>
              <a:t>SciKit</a:t>
            </a:r>
            <a:r>
              <a:rPr lang="en-US" b="1" dirty="0"/>
              <a:t> Learn:</a:t>
            </a:r>
            <a:r>
              <a:rPr lang="en-US" dirty="0"/>
              <a:t> Efficient tool for statistical modeling techniques namely classification, regression, clustering; good for data mining. </a:t>
            </a:r>
            <a:r>
              <a:rPr lang="en-US" i="1" dirty="0"/>
              <a:t>[Python]</a:t>
            </a:r>
            <a:endParaRPr lang="en-US" b="1" i="1" dirty="0"/>
          </a:p>
          <a:p>
            <a:r>
              <a:rPr lang="en-US" b="1" dirty="0"/>
              <a:t>Caffe(2):</a:t>
            </a:r>
            <a:r>
              <a:rPr lang="en-US" dirty="0"/>
              <a:t> W</a:t>
            </a:r>
            <a:r>
              <a:rPr lang="en-US" b="0" dirty="0">
                <a:effectLst/>
              </a:rPr>
              <a:t>as developed for computer vision/image classification by leveraging Convolutional Neural Networks(CNNs). Caffe is popular for its Model Zoo, which is a set of pre-trained models that doesn’t require any coding to implement; u</a:t>
            </a:r>
            <a:r>
              <a:rPr lang="en-US" dirty="0"/>
              <a:t>sed by academics and startups; Caffee2 is now part of PyTorch </a:t>
            </a:r>
            <a:r>
              <a:rPr lang="en-US" i="1" dirty="0"/>
              <a:t>[Python, MATLAB, C++]</a:t>
            </a:r>
          </a:p>
          <a:p>
            <a:r>
              <a:rPr lang="en-US" b="1" i="0" dirty="0"/>
              <a:t>JAX: </a:t>
            </a:r>
            <a:r>
              <a:rPr lang="en-US" b="0" i="0" dirty="0"/>
              <a:t>In very short it’s </a:t>
            </a:r>
            <a:r>
              <a:rPr lang="en-US" b="0" i="0" dirty="0" err="1"/>
              <a:t>Numpy</a:t>
            </a:r>
            <a:r>
              <a:rPr lang="en-US" b="0" i="0" dirty="0"/>
              <a:t> for GPUs.</a:t>
            </a:r>
          </a:p>
          <a:p>
            <a:endParaRPr lang="en-US" b="0" i="0" dirty="0"/>
          </a:p>
          <a:p>
            <a:r>
              <a:rPr lang="en-US" b="0" i="0" dirty="0"/>
              <a:t>Also see https://www.reddit.com/r/MachineLearning/comments/m3boyo/d_why_is_tensorflow_so_hated_on_and_pytorch_is/ for a nice discussion on the different frameworks.</a:t>
            </a:r>
          </a:p>
        </p:txBody>
      </p:sp>
    </p:spTree>
    <p:extLst>
      <p:ext uri="{BB962C8B-B14F-4D97-AF65-F5344CB8AC3E}">
        <p14:creationId xmlns:p14="http://schemas.microsoft.com/office/powerpoint/2010/main" val="14322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dirty="0"/>
              <a:t>This slide an the following two include some preparatory content, we typically included in the first session of the TensorFlow course. This could basically be anything you find interesting considering the course content.</a:t>
            </a:r>
            <a:br>
              <a:rPr lang="en-US" b="0" dirty="0"/>
            </a:br>
            <a:r>
              <a:rPr lang="en-US" b="0" dirty="0"/>
              <a:t>If you cannot think about anything you want to talk about here, it is also fine to skip directly to your last slide.</a:t>
            </a:r>
          </a:p>
          <a:p>
            <a:endParaRPr lang="en-US" b="0" dirty="0"/>
          </a:p>
          <a:p>
            <a:endParaRPr lang="en-US" b="1" dirty="0"/>
          </a:p>
          <a:p>
            <a:r>
              <a:rPr lang="en-US" b="1" dirty="0"/>
              <a:t>---------------------------------------------------------------------</a:t>
            </a:r>
            <a:br>
              <a:rPr lang="en-US" b="1" dirty="0"/>
            </a:br>
            <a:r>
              <a:rPr lang="en-US" b="0" i="1" dirty="0"/>
              <a:t>Usually, I take notes in slides, which is also nice if you want to re-use slides at a later point in time. At least, I can never remember what I wanted to say to a slide (also I try not put to much text on slides). These are the ones for this slide:</a:t>
            </a:r>
          </a:p>
          <a:p>
            <a:br>
              <a:rPr lang="en-US" b="1" dirty="0"/>
            </a:br>
            <a:r>
              <a:rPr lang="en-US" b="1" dirty="0"/>
              <a:t>TensorFlow:</a:t>
            </a:r>
            <a:r>
              <a:rPr lang="en-US" b="0" dirty="0"/>
              <a:t> Used by Google </a:t>
            </a:r>
            <a:r>
              <a:rPr lang="en-US" b="0" i="1" dirty="0"/>
              <a:t>[</a:t>
            </a:r>
            <a:r>
              <a:rPr lang="en-US" i="1" dirty="0"/>
              <a:t>Python, C/C++, Java, Go, R, Swift, JavaScript; Keras only Python and R</a:t>
            </a:r>
            <a:r>
              <a:rPr lang="en-US" b="0" i="1" dirty="0"/>
              <a:t>]</a:t>
            </a:r>
          </a:p>
          <a:p>
            <a:r>
              <a:rPr lang="en-US" b="1" dirty="0"/>
              <a:t>PyTorch:</a:t>
            </a:r>
            <a:r>
              <a:rPr lang="en-US" dirty="0"/>
              <a:t> Used by Facebook, IBM, Yandex, and </a:t>
            </a:r>
            <a:r>
              <a:rPr lang="en-US" dirty="0" err="1"/>
              <a:t>Idiap</a:t>
            </a:r>
            <a:r>
              <a:rPr lang="en-US" dirty="0"/>
              <a:t> Research Institute (IDSIA), since recently now also Microsoft. </a:t>
            </a:r>
            <a:r>
              <a:rPr lang="en-US" b="0" dirty="0">
                <a:effectLst/>
              </a:rPr>
              <a:t>Friendly programming language with useful error messages, a huge repository of sample code, guides, and a helpful community </a:t>
            </a:r>
            <a:r>
              <a:rPr lang="en-US" b="0" i="1" dirty="0">
                <a:effectLst/>
              </a:rPr>
              <a:t>[</a:t>
            </a:r>
            <a:r>
              <a:rPr lang="en-US" i="1" dirty="0"/>
              <a:t>Python</a:t>
            </a:r>
            <a:r>
              <a:rPr lang="en-US" b="0" i="1" dirty="0">
                <a:effectLst/>
              </a:rPr>
              <a:t>]</a:t>
            </a:r>
            <a:endParaRPr lang="en-US" i="1" dirty="0"/>
          </a:p>
          <a:p>
            <a:r>
              <a:rPr lang="en-US" b="1" dirty="0"/>
              <a:t>CNTK: </a:t>
            </a:r>
            <a:r>
              <a:rPr lang="en-US" b="0" dirty="0">
                <a:effectLst/>
              </a:rPr>
              <a:t>Is more popular in the speech recognition arena but can also be used for text and image training. Easy to use. </a:t>
            </a:r>
            <a:r>
              <a:rPr lang="en-US" b="0" i="1" dirty="0">
                <a:effectLst/>
              </a:rPr>
              <a:t>[</a:t>
            </a:r>
            <a:r>
              <a:rPr lang="en-US" i="1" dirty="0"/>
              <a:t>Python, C++, C#/.NET, Java, </a:t>
            </a:r>
            <a:r>
              <a:rPr lang="en-US" i="1" dirty="0" err="1"/>
              <a:t>BrainScript</a:t>
            </a:r>
            <a:r>
              <a:rPr lang="en-US" b="0" i="1" dirty="0">
                <a:effectLst/>
              </a:rPr>
              <a:t>]</a:t>
            </a:r>
            <a:endParaRPr lang="en-US" b="0" dirty="0">
              <a:effectLst/>
            </a:endParaRPr>
          </a:p>
          <a:p>
            <a:r>
              <a:rPr lang="en-US" b="1" dirty="0" err="1"/>
              <a:t>SciKit</a:t>
            </a:r>
            <a:r>
              <a:rPr lang="en-US" b="1" dirty="0"/>
              <a:t> Learn:</a:t>
            </a:r>
            <a:r>
              <a:rPr lang="en-US" dirty="0"/>
              <a:t> Efficient tool for statistical modeling techniques namely classification, regression, clustering; good for data mining. </a:t>
            </a:r>
            <a:r>
              <a:rPr lang="en-US" i="1" dirty="0"/>
              <a:t>[Python]</a:t>
            </a:r>
            <a:endParaRPr lang="en-US" b="1" i="1" dirty="0"/>
          </a:p>
          <a:p>
            <a:r>
              <a:rPr lang="en-US" b="1" dirty="0"/>
              <a:t>Caffe(2):</a:t>
            </a:r>
            <a:r>
              <a:rPr lang="en-US" dirty="0"/>
              <a:t> W</a:t>
            </a:r>
            <a:r>
              <a:rPr lang="en-US" b="0" dirty="0">
                <a:effectLst/>
              </a:rPr>
              <a:t>as developed for computer vision/image classification by leveraging Convolutional Neural Networks(CNNs). Caffe is popular for its Model Zoo, which is a set of pre-trained models that doesn’t require any coding to implement; u</a:t>
            </a:r>
            <a:r>
              <a:rPr lang="en-US" dirty="0"/>
              <a:t>sed by academics and startups; Caffee2 is now part of PyTorch </a:t>
            </a:r>
            <a:r>
              <a:rPr lang="en-US" i="1" dirty="0"/>
              <a:t>[Python, MATLAB, C++]</a:t>
            </a:r>
          </a:p>
          <a:p>
            <a:r>
              <a:rPr lang="en-US" b="1" i="0" dirty="0"/>
              <a:t>JAX: </a:t>
            </a:r>
            <a:r>
              <a:rPr lang="en-US" b="0" i="0" dirty="0"/>
              <a:t>In very short it’s </a:t>
            </a:r>
            <a:r>
              <a:rPr lang="en-US" b="0" i="0" dirty="0" err="1"/>
              <a:t>Numpy</a:t>
            </a:r>
            <a:r>
              <a:rPr lang="en-US" b="0" i="0" dirty="0"/>
              <a:t> for GPUs.</a:t>
            </a:r>
          </a:p>
          <a:p>
            <a:endParaRPr lang="en-US" b="0" i="0" dirty="0"/>
          </a:p>
          <a:p>
            <a:r>
              <a:rPr lang="en-US" b="0" i="0" dirty="0"/>
              <a:t>Also see https://www.reddit.com/r/MachineLearning/comments/m3boyo/d_why_is_tensorflow_so_hated_on_and_pytorch_is/ for a nice discussion on the different frameworks.</a:t>
            </a:r>
          </a:p>
        </p:txBody>
      </p:sp>
    </p:spTree>
    <p:extLst>
      <p:ext uri="{BB962C8B-B14F-4D97-AF65-F5344CB8AC3E}">
        <p14:creationId xmlns:p14="http://schemas.microsoft.com/office/powerpoint/2010/main" val="210716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14283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780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5C991311-2A3A-4893-9798-9238E4ABAE05}" type="slidenum">
              <a:rPr lang="en-US" smtClean="0"/>
              <a:t>13</a:t>
            </a:fld>
            <a:endParaRPr lang="en-US"/>
          </a:p>
        </p:txBody>
      </p:sp>
    </p:spTree>
    <p:extLst>
      <p:ext uri="{BB962C8B-B14F-4D97-AF65-F5344CB8AC3E}">
        <p14:creationId xmlns:p14="http://schemas.microsoft.com/office/powerpoint/2010/main" val="494262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9052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625147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218298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de-DE" sz="2400" b="1" dirty="0"/>
              <a:t>Es gibt keine Definition von KI!</a:t>
            </a:r>
          </a:p>
          <a:p>
            <a:endParaRPr lang="en-DE" dirty="0"/>
          </a:p>
        </p:txBody>
      </p:sp>
    </p:spTree>
    <p:extLst>
      <p:ext uri="{BB962C8B-B14F-4D97-AF65-F5344CB8AC3E}">
        <p14:creationId xmlns:p14="http://schemas.microsoft.com/office/powerpoint/2010/main" val="361483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many persons should present depends largely on the number of participants.</a:t>
            </a:r>
            <a:br>
              <a:rPr lang="en-US" dirty="0"/>
            </a:br>
            <a:r>
              <a:rPr lang="en-US" dirty="0"/>
              <a:t>Don’t warry if there are far more participants then sessions to present exercises. Usually, it works out at the end. </a:t>
            </a: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If at the end not everyone presents it is also ok, but you want to make it as mandatory as possible, so people do it and you don’t have trouble each time in finding persons two present.</a:t>
            </a:r>
            <a:endParaRPr lang="en-US" dirty="0"/>
          </a:p>
        </p:txBody>
      </p:sp>
    </p:spTree>
    <p:extLst>
      <p:ext uri="{BB962C8B-B14F-4D97-AF65-F5344CB8AC3E}">
        <p14:creationId xmlns:p14="http://schemas.microsoft.com/office/powerpoint/2010/main" val="3588641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Usually the first ones are by far the </a:t>
            </a:r>
            <a:r>
              <a:rPr lang="en-US" noProof="0" dirty="0" err="1"/>
              <a:t>easieast</a:t>
            </a:r>
            <a:r>
              <a:rPr lang="en-US" noProof="0" dirty="0"/>
              <a:t>. Make it attractive to be under the first ones.</a:t>
            </a:r>
          </a:p>
        </p:txBody>
      </p:sp>
    </p:spTree>
    <p:extLst>
      <p:ext uri="{BB962C8B-B14F-4D97-AF65-F5344CB8AC3E}">
        <p14:creationId xmlns:p14="http://schemas.microsoft.com/office/powerpoint/2010/main" val="1640168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999" y="7020983"/>
            <a:ext cx="18288000" cy="3723217"/>
          </a:xfrm>
        </p:spPr>
        <p:txBody>
          <a:bodyPr anchor="b">
            <a:normAutofit/>
          </a:bodyPr>
          <a:lstStyle>
            <a:lvl1pPr algn="ctr">
              <a:defRPr sz="8000"/>
            </a:lvl1pPr>
          </a:lstStyle>
          <a:p>
            <a:r>
              <a:rPr lang="en-US" dirty="0"/>
              <a:t>Click to edit Master title style</a:t>
            </a:r>
          </a:p>
        </p:txBody>
      </p:sp>
      <p:sp>
        <p:nvSpPr>
          <p:cNvPr id="3" name="Subtitle 2"/>
          <p:cNvSpPr>
            <a:spLocks noGrp="1"/>
          </p:cNvSpPr>
          <p:nvPr>
            <p:ph type="subTitle" idx="1"/>
          </p:nvPr>
        </p:nvSpPr>
        <p:spPr>
          <a:xfrm>
            <a:off x="5672665" y="3638552"/>
            <a:ext cx="13038668" cy="3311524"/>
          </a:xfrm>
        </p:spPr>
        <p:txBody>
          <a:bodyPr>
            <a:normAutofit/>
          </a:bodyPr>
          <a:lstStyle>
            <a:lvl1pPr marL="0" indent="0" algn="ctr">
              <a:buNone/>
              <a:defRPr sz="8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10/24/2024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dirty="0"/>
          </a:p>
        </p:txBody>
      </p:sp>
      <p:pic>
        <p:nvPicPr>
          <p:cNvPr id="7" name="Grafik 6" descr="Ein Bild, das Text, ClipArt enthält.&#10;&#10;Automatisch generierte Beschreibung">
            <a:extLst>
              <a:ext uri="{FF2B5EF4-FFF2-40B4-BE49-F238E27FC236}">
                <a16:creationId xmlns:a16="http://schemas.microsoft.com/office/drawing/2014/main" id="{E2308B7A-6D04-4C3C-927F-225D479195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62264" y="741099"/>
            <a:ext cx="5565784" cy="821662"/>
          </a:xfrm>
          <a:prstGeom prst="rect">
            <a:avLst/>
          </a:prstGeom>
        </p:spPr>
      </p:pic>
    </p:spTree>
    <p:extLst>
      <p:ext uri="{BB962C8B-B14F-4D97-AF65-F5344CB8AC3E}">
        <p14:creationId xmlns:p14="http://schemas.microsoft.com/office/powerpoint/2010/main" val="2753062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860363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021851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solidFill>
          <a:schemeClr val="tx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6102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032640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804420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204222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097413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409380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77629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667135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851959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descr="Ein Bild, das Natur, Nachthimmel enthält.&#10;&#10;Automatisch generierte Beschreibung">
            <a:extLst>
              <a:ext uri="{FF2B5EF4-FFF2-40B4-BE49-F238E27FC236}">
                <a16:creationId xmlns:a16="http://schemas.microsoft.com/office/drawing/2014/main" id="{67F3957E-C9A0-48D6-9BDF-A26F7747672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2477" y="0"/>
            <a:ext cx="24416477" cy="13716000"/>
          </a:xfrm>
          <a:prstGeom prst="rect">
            <a:avLst/>
          </a:prstGeom>
        </p:spPr>
      </p:pic>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bg1"/>
                </a:solidFill>
              </a:defRPr>
            </a:lvl1pPr>
          </a:lstStyle>
          <a:p>
            <a:fld id="{C764DE79-268F-4C1A-8933-263129D2AF90}" type="datetimeFigureOut">
              <a:rPr lang="en-US" smtClean="0"/>
              <a:pPr/>
              <a:t>10/24/2024</a:t>
            </a:fld>
            <a:endParaRPr lang="en-US"/>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bg1"/>
                </a:solidFill>
              </a:defRPr>
            </a:lvl1pPr>
          </a:lstStyle>
          <a:p>
            <a:endParaRPr lang="en-US"/>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bg1"/>
                </a:solidFill>
              </a:defRPr>
            </a:lvl1pPr>
          </a:lstStyle>
          <a:p>
            <a:fld id="{48F63A3B-78C7-47BE-AE5E-E10140E04643}" type="slidenum">
              <a:rPr lang="en-US" smtClean="0"/>
              <a:pPr/>
              <a:t>‹Nr.›</a:t>
            </a:fld>
            <a:endParaRPr lang="en-US"/>
          </a:p>
        </p:txBody>
      </p:sp>
    </p:spTree>
    <p:extLst>
      <p:ext uri="{BB962C8B-B14F-4D97-AF65-F5344CB8AC3E}">
        <p14:creationId xmlns:p14="http://schemas.microsoft.com/office/powerpoint/2010/main" val="179821662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txStyles>
    <p:titleStyle>
      <a:lvl1pPr algn="l" defTabSz="1828800" rtl="0" eaLnBrk="1" latinLnBrk="0" hangingPunct="1">
        <a:lnSpc>
          <a:spcPct val="90000"/>
        </a:lnSpc>
        <a:spcBef>
          <a:spcPct val="0"/>
        </a:spcBef>
        <a:buNone/>
        <a:defRPr sz="8000" kern="1200" cap="all" baseline="0">
          <a:solidFill>
            <a:schemeClr val="bg1"/>
          </a:solidFill>
          <a:latin typeface="Overpass Heavy" panose="00000A00000000000000" pitchFamily="50" charset="0"/>
          <a:ea typeface="+mj-ea"/>
          <a:cs typeface="+mj-cs"/>
        </a:defRPr>
      </a:lvl1pPr>
    </p:titleStyle>
    <p:bodyStyle>
      <a:lvl1pPr marL="892175" indent="-892175" algn="l" defTabSz="1828800" rtl="0" eaLnBrk="1" latinLnBrk="0" hangingPunct="1">
        <a:lnSpc>
          <a:spcPct val="90000"/>
        </a:lnSpc>
        <a:spcBef>
          <a:spcPts val="2000"/>
        </a:spcBef>
        <a:buFont typeface="Wingdings" panose="05000000000000000000" pitchFamily="2" charset="2"/>
        <a:buChar char="§"/>
        <a:defRPr sz="5600" kern="1200">
          <a:solidFill>
            <a:schemeClr val="bg1"/>
          </a:solidFill>
          <a:latin typeface="Overpass Heavy" panose="00000A00000000000000" pitchFamily="50" charset="0"/>
          <a:ea typeface="+mn-ea"/>
          <a:cs typeface="+mn-cs"/>
        </a:defRPr>
      </a:lvl1pPr>
      <a:lvl2pPr marL="1516063" indent="-601663" algn="l" defTabSz="1828800" rtl="0" eaLnBrk="1" latinLnBrk="0" hangingPunct="1">
        <a:lnSpc>
          <a:spcPct val="90000"/>
        </a:lnSpc>
        <a:spcBef>
          <a:spcPts val="1000"/>
        </a:spcBef>
        <a:buFont typeface="Wingdings" panose="05000000000000000000" pitchFamily="2" charset="2"/>
        <a:buChar char="§"/>
        <a:defRPr sz="4800" kern="1200">
          <a:solidFill>
            <a:schemeClr val="bg1"/>
          </a:solidFill>
          <a:latin typeface="Overpass Heavy" panose="00000A00000000000000" pitchFamily="50" charset="0"/>
          <a:ea typeface="+mn-ea"/>
          <a:cs typeface="+mn-cs"/>
        </a:defRPr>
      </a:lvl2pPr>
      <a:lvl3pPr marL="2286000" indent="-457200" algn="l" defTabSz="1828800" rtl="0" eaLnBrk="1" latinLnBrk="0" hangingPunct="1">
        <a:lnSpc>
          <a:spcPct val="90000"/>
        </a:lnSpc>
        <a:spcBef>
          <a:spcPts val="1000"/>
        </a:spcBef>
        <a:buFont typeface="Wingdings" panose="05000000000000000000" pitchFamily="2" charset="2"/>
        <a:buChar char="§"/>
        <a:defRPr sz="4000" kern="1200">
          <a:solidFill>
            <a:schemeClr val="bg1"/>
          </a:solidFill>
          <a:latin typeface="Overpass Heavy" panose="00000A00000000000000" pitchFamily="50" charset="0"/>
          <a:ea typeface="+mn-ea"/>
          <a:cs typeface="+mn-cs"/>
        </a:defRPr>
      </a:lvl3pPr>
      <a:lvl4pPr marL="32004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4pPr>
      <a:lvl5pPr marL="41148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0.jpeg"/><Relationship Id="rId5" Type="http://schemas.openxmlformats.org/officeDocument/2006/relationships/image" Target="../media/image39.jpg"/><Relationship Id="rId4" Type="http://schemas.openxmlformats.org/officeDocument/2006/relationships/image" Target="../media/image38.jp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v3IPAbpVjd4"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flatironschool.com/blog/deep-learning-vs-machine-learning/" TargetMode="External"/><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hyperlink" Target="http://varianceexplained.org/r/ds-ml-ai"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colab.research.google.com/github/opencampus-sh/course-material/blob/main/machine-learning-with-tensorflow/week-01/Week1_Notebook1_Housing_Prices.ipynb"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colab.research.google.com/github/opencampus-sh/course-material/blob/main/machine-learning-with-tensorflow/week-01/Week1_Notebook2_Fashion_MNIST.ipynb"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8.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5870A6E-77E6-44D3-BA43-DBD4DC4BDECD}"/>
              </a:ext>
            </a:extLst>
          </p:cNvPr>
          <p:cNvSpPr>
            <a:spLocks noGrp="1"/>
          </p:cNvSpPr>
          <p:nvPr>
            <p:ph type="ctrTitle"/>
          </p:nvPr>
        </p:nvSpPr>
        <p:spPr/>
        <p:txBody>
          <a:bodyPr/>
          <a:lstStyle/>
          <a:p>
            <a:r>
              <a:rPr lang="en-US" sz="8000" b="1" dirty="0"/>
              <a:t>General Introduction</a:t>
            </a:r>
            <a:br>
              <a:rPr lang="en-US" sz="8000" b="1" dirty="0"/>
            </a:br>
            <a:endParaRPr lang="de-DE" dirty="0"/>
          </a:p>
        </p:txBody>
      </p:sp>
      <p:sp>
        <p:nvSpPr>
          <p:cNvPr id="5" name="Untertitel 4">
            <a:extLst>
              <a:ext uri="{FF2B5EF4-FFF2-40B4-BE49-F238E27FC236}">
                <a16:creationId xmlns:a16="http://schemas.microsoft.com/office/drawing/2014/main" id="{B57349FC-7D4A-45CE-AD56-9A7CDA02F580}"/>
              </a:ext>
            </a:extLst>
          </p:cNvPr>
          <p:cNvSpPr>
            <a:spLocks noGrp="1"/>
          </p:cNvSpPr>
          <p:nvPr>
            <p:ph type="subTitle" idx="1"/>
          </p:nvPr>
        </p:nvSpPr>
        <p:spPr/>
        <p:txBody>
          <a:bodyPr>
            <a:normAutofit/>
          </a:bodyPr>
          <a:lstStyle/>
          <a:p>
            <a:r>
              <a:rPr lang="en-US" dirty="0"/>
              <a:t>Machine Learning With TensorFlow</a:t>
            </a:r>
          </a:p>
          <a:p>
            <a:pPr algn="l"/>
            <a:endParaRPr lang="en-US" dirty="0"/>
          </a:p>
        </p:txBody>
      </p:sp>
      <p:sp>
        <p:nvSpPr>
          <p:cNvPr id="6" name="Textfeld 5">
            <a:extLst>
              <a:ext uri="{FF2B5EF4-FFF2-40B4-BE49-F238E27FC236}">
                <a16:creationId xmlns:a16="http://schemas.microsoft.com/office/drawing/2014/main" id="{F3748687-B506-47DF-9919-9360408AE695}"/>
              </a:ext>
            </a:extLst>
          </p:cNvPr>
          <p:cNvSpPr txBox="1"/>
          <p:nvPr/>
        </p:nvSpPr>
        <p:spPr>
          <a:xfrm rot="16200000">
            <a:off x="-460278" y="1718396"/>
            <a:ext cx="3389437" cy="975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5400" b="1" dirty="0">
                <a:solidFill>
                  <a:schemeClr val="bg1"/>
                </a:solidFill>
                <a:latin typeface="Overpass Heavy" panose="00000A00000000000000" pitchFamily="50" charset="0"/>
              </a:rPr>
              <a:t>24.10.24</a:t>
            </a:r>
            <a:endParaRPr lang="en-US" sz="6600" b="1" dirty="0">
              <a:solidFill>
                <a:schemeClr val="bg1"/>
              </a:solidFill>
              <a:latin typeface="Overpass Heavy" panose="00000A00000000000000" pitchFamily="50" charset="0"/>
            </a:endParaRPr>
          </a:p>
        </p:txBody>
      </p:sp>
    </p:spTree>
    <p:extLst>
      <p:ext uri="{BB962C8B-B14F-4D97-AF65-F5344CB8AC3E}">
        <p14:creationId xmlns:p14="http://schemas.microsoft.com/office/powerpoint/2010/main" val="478651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fik 16" descr="Ein Bild, das Kleidung, Mann, Person, Text enthält.&#10;&#10;Automatisch generierte Beschreibung">
            <a:extLst>
              <a:ext uri="{FF2B5EF4-FFF2-40B4-BE49-F238E27FC236}">
                <a16:creationId xmlns:a16="http://schemas.microsoft.com/office/drawing/2014/main" id="{9380BDBC-DF47-E9EC-C342-10C307723746}"/>
              </a:ext>
            </a:extLst>
          </p:cNvPr>
          <p:cNvPicPr>
            <a:picLocks noChangeAspect="1"/>
          </p:cNvPicPr>
          <p:nvPr/>
        </p:nvPicPr>
        <p:blipFill rotWithShape="1">
          <a:blip r:embed="rId3"/>
          <a:srcRect t="5698" r="-1" b="3738"/>
          <a:stretch/>
        </p:blipFill>
        <p:spPr>
          <a:xfrm>
            <a:off x="4592" y="10"/>
            <a:ext cx="14791732" cy="8941724"/>
          </a:xfrm>
          <a:prstGeom prst="rect">
            <a:avLst/>
          </a:prstGeom>
        </p:spPr>
      </p:pic>
      <p:pic>
        <p:nvPicPr>
          <p:cNvPr id="15" name="Grafik 14" descr="Ein Bild, das Mann, Kleidung, Tisch, Person enthält.&#10;&#10;Automatisch generierte Beschreibung">
            <a:extLst>
              <a:ext uri="{FF2B5EF4-FFF2-40B4-BE49-F238E27FC236}">
                <a16:creationId xmlns:a16="http://schemas.microsoft.com/office/drawing/2014/main" id="{48C69435-0B34-CCFA-F129-38442F665F42}"/>
              </a:ext>
            </a:extLst>
          </p:cNvPr>
          <p:cNvPicPr>
            <a:picLocks noChangeAspect="1"/>
          </p:cNvPicPr>
          <p:nvPr/>
        </p:nvPicPr>
        <p:blipFill rotWithShape="1">
          <a:blip r:embed="rId4">
            <a:extLst>
              <a:ext uri="{28A0092B-C50C-407E-A947-70E740481C1C}">
                <a14:useLocalDpi xmlns:a14="http://schemas.microsoft.com/office/drawing/2010/main" val="0"/>
              </a:ext>
            </a:extLst>
          </a:blip>
          <a:srcRect t="19315" r="-1" b="9477"/>
          <a:stretch/>
        </p:blipFill>
        <p:spPr>
          <a:xfrm>
            <a:off x="14998460" y="-4"/>
            <a:ext cx="9378104" cy="4457514"/>
          </a:xfrm>
          <a:prstGeom prst="rect">
            <a:avLst/>
          </a:prstGeom>
        </p:spPr>
      </p:pic>
      <p:pic>
        <p:nvPicPr>
          <p:cNvPr id="11" name="Grafik 10" descr="Ein Bild, das Himmel, draußen, Kleidung, Mann enthält.&#10;&#10;Automatisch generierte Beschreibung">
            <a:extLst>
              <a:ext uri="{FF2B5EF4-FFF2-40B4-BE49-F238E27FC236}">
                <a16:creationId xmlns:a16="http://schemas.microsoft.com/office/drawing/2014/main" id="{07714C85-3901-40B3-8612-51E9BD5C94D6}"/>
              </a:ext>
            </a:extLst>
          </p:cNvPr>
          <p:cNvPicPr>
            <a:picLocks noChangeAspect="1"/>
          </p:cNvPicPr>
          <p:nvPr/>
        </p:nvPicPr>
        <p:blipFill rotWithShape="1">
          <a:blip r:embed="rId5">
            <a:extLst>
              <a:ext uri="{28A0092B-C50C-407E-A947-70E740481C1C}">
                <a14:useLocalDpi xmlns:a14="http://schemas.microsoft.com/office/drawing/2010/main" val="0"/>
              </a:ext>
            </a:extLst>
          </a:blip>
          <a:srcRect t="19655" r="1" b="17509"/>
          <a:stretch/>
        </p:blipFill>
        <p:spPr>
          <a:xfrm>
            <a:off x="14998676" y="4648278"/>
            <a:ext cx="9365864" cy="4266760"/>
          </a:xfrm>
          <a:prstGeom prst="rect">
            <a:avLst/>
          </a:prstGeom>
        </p:spPr>
      </p:pic>
      <p:pic>
        <p:nvPicPr>
          <p:cNvPr id="13" name="Grafik 12" descr="Ein Bild, das Kleidung, Menschliches Gesicht, Person, Mann enthält.&#10;&#10;Automatisch generierte Beschreibung">
            <a:extLst>
              <a:ext uri="{FF2B5EF4-FFF2-40B4-BE49-F238E27FC236}">
                <a16:creationId xmlns:a16="http://schemas.microsoft.com/office/drawing/2014/main" id="{EAD0F052-F60F-0EDD-962E-C12A1AE2633A}"/>
              </a:ext>
            </a:extLst>
          </p:cNvPr>
          <p:cNvPicPr>
            <a:picLocks noChangeAspect="1"/>
          </p:cNvPicPr>
          <p:nvPr/>
        </p:nvPicPr>
        <p:blipFill rotWithShape="1">
          <a:blip r:embed="rId6"/>
          <a:srcRect t="16481" r="-2" b="10954"/>
          <a:stretch/>
        </p:blipFill>
        <p:spPr>
          <a:xfrm>
            <a:off x="-7434" y="9132500"/>
            <a:ext cx="9254950" cy="4583500"/>
          </a:xfrm>
          <a:prstGeom prst="rect">
            <a:avLst/>
          </a:prstGeom>
        </p:spPr>
      </p:pic>
      <p:pic>
        <p:nvPicPr>
          <p:cNvPr id="19" name="Grafik 18" descr="Ein Bild, das draußen, Himmel, Baum, Person enthält.&#10;&#10;Automatisch generierte Beschreibung">
            <a:extLst>
              <a:ext uri="{FF2B5EF4-FFF2-40B4-BE49-F238E27FC236}">
                <a16:creationId xmlns:a16="http://schemas.microsoft.com/office/drawing/2014/main" id="{832D6922-18B6-56E7-C730-EAEF9A01D3D6}"/>
              </a:ext>
            </a:extLst>
          </p:cNvPr>
          <p:cNvPicPr>
            <a:picLocks noChangeAspect="1"/>
          </p:cNvPicPr>
          <p:nvPr/>
        </p:nvPicPr>
        <p:blipFill rotWithShape="1">
          <a:blip r:embed="rId7">
            <a:extLst>
              <a:ext uri="{28A0092B-C50C-407E-A947-70E740481C1C}">
                <a14:useLocalDpi xmlns:a14="http://schemas.microsoft.com/office/drawing/2010/main" val="0"/>
              </a:ext>
            </a:extLst>
          </a:blip>
          <a:srcRect t="45959" r="1" b="8032"/>
          <a:stretch/>
        </p:blipFill>
        <p:spPr>
          <a:xfrm>
            <a:off x="9427840" y="9132500"/>
            <a:ext cx="14924682" cy="4583500"/>
          </a:xfrm>
          <a:prstGeom prst="rect">
            <a:avLst/>
          </a:prstGeom>
        </p:spPr>
      </p:pic>
      <p:sp>
        <p:nvSpPr>
          <p:cNvPr id="2" name="Rechteck: abgerundete Ecken 1">
            <a:extLst>
              <a:ext uri="{FF2B5EF4-FFF2-40B4-BE49-F238E27FC236}">
                <a16:creationId xmlns:a16="http://schemas.microsoft.com/office/drawing/2014/main" id="{B2966567-5AC4-166C-AB05-FEF319FE619B}"/>
              </a:ext>
            </a:extLst>
          </p:cNvPr>
          <p:cNvSpPr/>
          <p:nvPr/>
        </p:nvSpPr>
        <p:spPr>
          <a:xfrm>
            <a:off x="1760866" y="3465297"/>
            <a:ext cx="14058900" cy="2419350"/>
          </a:xfrm>
          <a:prstGeom prst="roundRect">
            <a:avLst/>
          </a:prstGeom>
          <a:blipFill>
            <a:blip r:embed="rId8"/>
            <a:stretch>
              <a:fillRect/>
            </a:stretch>
          </a:blipFill>
          <a:ln w="25400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993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4436"/>
            <a:ext cx="7461504" cy="9471564"/>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63964" y="-8664"/>
            <a:ext cx="8485632" cy="4908316"/>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Grafik 12" descr="Ein Bild, das Text, Poster, Im Haus, Decke enthält.&#10;&#10;Automatisch generierte Beschreibung">
            <a:extLst>
              <a:ext uri="{FF2B5EF4-FFF2-40B4-BE49-F238E27FC236}">
                <a16:creationId xmlns:a16="http://schemas.microsoft.com/office/drawing/2014/main" id="{AE73C45E-8C9B-4F48-CC09-F31C227B6FD9}"/>
              </a:ext>
            </a:extLst>
          </p:cNvPr>
          <p:cNvPicPr>
            <a:picLocks noChangeAspect="1"/>
          </p:cNvPicPr>
          <p:nvPr/>
        </p:nvPicPr>
        <p:blipFill rotWithShape="1">
          <a:blip r:embed="rId2">
            <a:extLst>
              <a:ext uri="{28A0092B-C50C-407E-A947-70E740481C1C}">
                <a14:useLocalDpi xmlns:a14="http://schemas.microsoft.com/office/drawing/2010/main" val="0"/>
              </a:ext>
            </a:extLst>
          </a:blip>
          <a:srcRect l="5494" r="14870" b="-1"/>
          <a:stretch/>
        </p:blipFill>
        <p:spPr>
          <a:xfrm>
            <a:off x="2493146" y="10"/>
            <a:ext cx="7827264" cy="4570458"/>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7" name="Grafik 6" descr="Ein Bild, das Kleidung, Person, Schuhwerk, Im Haus enthält.&#10;&#10;Automatisch generierte Beschreibung">
            <a:extLst>
              <a:ext uri="{FF2B5EF4-FFF2-40B4-BE49-F238E27FC236}">
                <a16:creationId xmlns:a16="http://schemas.microsoft.com/office/drawing/2014/main" id="{BABC3A2B-DD8B-E3DA-FB35-1E73ACAF9AC1}"/>
              </a:ext>
            </a:extLst>
          </p:cNvPr>
          <p:cNvPicPr>
            <a:picLocks noChangeAspect="1"/>
          </p:cNvPicPr>
          <p:nvPr/>
        </p:nvPicPr>
        <p:blipFill rotWithShape="1">
          <a:blip r:embed="rId3">
            <a:extLst>
              <a:ext uri="{28A0092B-C50C-407E-A947-70E740481C1C}">
                <a14:useLocalDpi xmlns:a14="http://schemas.microsoft.com/office/drawing/2010/main" val="0"/>
              </a:ext>
            </a:extLst>
          </a:blip>
          <a:srcRect b="5456"/>
          <a:stretch/>
        </p:blipFill>
        <p:spPr>
          <a:xfrm>
            <a:off x="20" y="4576662"/>
            <a:ext cx="7129256" cy="9139336"/>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34" name="Oval 33">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1934" y="1122632"/>
            <a:ext cx="6364224" cy="63642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Grafik 2" descr="Ein Bild, das Kleidung, Person, Im Haus, Schuhwerk enthält.&#10;&#10;Automatisch generierte Beschreibung">
            <a:extLst>
              <a:ext uri="{FF2B5EF4-FFF2-40B4-BE49-F238E27FC236}">
                <a16:creationId xmlns:a16="http://schemas.microsoft.com/office/drawing/2014/main" id="{39433158-183D-A34A-D865-3C5D5FFF7C95}"/>
              </a:ext>
            </a:extLst>
          </p:cNvPr>
          <p:cNvPicPr>
            <a:picLocks noChangeAspect="1"/>
          </p:cNvPicPr>
          <p:nvPr/>
        </p:nvPicPr>
        <p:blipFill rotWithShape="1">
          <a:blip r:embed="rId4">
            <a:extLst>
              <a:ext uri="{28A0092B-C50C-407E-A947-70E740481C1C}">
                <a14:useLocalDpi xmlns:a14="http://schemas.microsoft.com/office/drawing/2010/main" val="0"/>
              </a:ext>
            </a:extLst>
          </a:blip>
          <a:srcRect l="22134" r="8367" b="2"/>
          <a:stretch/>
        </p:blipFill>
        <p:spPr>
          <a:xfrm>
            <a:off x="11051118" y="1451816"/>
            <a:ext cx="5705856" cy="5705856"/>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36" name="Freeform: Shape 35">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505136" y="-8664"/>
            <a:ext cx="6878864" cy="7100166"/>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fik 8" descr="Ein Bild, das Kleidung, Person, Schuhwerk, Frau enthält.&#10;&#10;Automatisch generierte Beschreibung">
            <a:extLst>
              <a:ext uri="{FF2B5EF4-FFF2-40B4-BE49-F238E27FC236}">
                <a16:creationId xmlns:a16="http://schemas.microsoft.com/office/drawing/2014/main" id="{C22A8A8D-612D-BA41-907C-D36561DD17D1}"/>
              </a:ext>
            </a:extLst>
          </p:cNvPr>
          <p:cNvPicPr>
            <a:picLocks noChangeAspect="1"/>
          </p:cNvPicPr>
          <p:nvPr/>
        </p:nvPicPr>
        <p:blipFill rotWithShape="1">
          <a:blip r:embed="rId5">
            <a:extLst>
              <a:ext uri="{28A0092B-C50C-407E-A947-70E740481C1C}">
                <a14:useLocalDpi xmlns:a14="http://schemas.microsoft.com/office/drawing/2010/main" val="0"/>
              </a:ext>
            </a:extLst>
          </a:blip>
          <a:srcRect l="17911" r="14862" b="2"/>
          <a:stretch/>
        </p:blipFill>
        <p:spPr>
          <a:xfrm>
            <a:off x="17837522" y="-8662"/>
            <a:ext cx="6546476" cy="6767782"/>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p:spPr>
      </p:pic>
      <p:sp>
        <p:nvSpPr>
          <p:cNvPr id="38" name="Freeform: Shape 37">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398662" y="7814836"/>
            <a:ext cx="5985338" cy="5901164"/>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fik 10" descr="Ein Bild, das Spielzeug, Spielzeugauto, Rad, Autoteile enthält.&#10;&#10;Automatisch generierte Beschreibung">
            <a:extLst>
              <a:ext uri="{FF2B5EF4-FFF2-40B4-BE49-F238E27FC236}">
                <a16:creationId xmlns:a16="http://schemas.microsoft.com/office/drawing/2014/main" id="{501C1990-2ADA-5DDF-501D-11B8F2952CD3}"/>
              </a:ext>
            </a:extLst>
          </p:cNvPr>
          <p:cNvPicPr>
            <a:picLocks noChangeAspect="1"/>
          </p:cNvPicPr>
          <p:nvPr/>
        </p:nvPicPr>
        <p:blipFill rotWithShape="1">
          <a:blip r:embed="rId6">
            <a:extLst>
              <a:ext uri="{28A0092B-C50C-407E-A947-70E740481C1C}">
                <a14:useLocalDpi xmlns:a14="http://schemas.microsoft.com/office/drawing/2010/main" val="0"/>
              </a:ext>
            </a:extLst>
          </a:blip>
          <a:srcRect r="1" b="1489"/>
          <a:stretch/>
        </p:blipFill>
        <p:spPr>
          <a:xfrm>
            <a:off x="18726472" y="8142644"/>
            <a:ext cx="5657530" cy="5573356"/>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grpSp>
        <p:nvGrpSpPr>
          <p:cNvPr id="37" name="Gruppieren 36">
            <a:extLst>
              <a:ext uri="{FF2B5EF4-FFF2-40B4-BE49-F238E27FC236}">
                <a16:creationId xmlns:a16="http://schemas.microsoft.com/office/drawing/2014/main" id="{68CE7CBF-368F-C943-0054-2F009358EDD8}"/>
              </a:ext>
            </a:extLst>
          </p:cNvPr>
          <p:cNvGrpSpPr/>
          <p:nvPr/>
        </p:nvGrpSpPr>
        <p:grpSpPr>
          <a:xfrm>
            <a:off x="9434332" y="8816349"/>
            <a:ext cx="7651826" cy="3667361"/>
            <a:chOff x="10320410" y="9926316"/>
            <a:chExt cx="7651826" cy="3667361"/>
          </a:xfrm>
        </p:grpSpPr>
        <p:sp>
          <p:nvSpPr>
            <p:cNvPr id="33" name="Rechteck 32">
              <a:extLst>
                <a:ext uri="{FF2B5EF4-FFF2-40B4-BE49-F238E27FC236}">
                  <a16:creationId xmlns:a16="http://schemas.microsoft.com/office/drawing/2014/main" id="{B6953BA2-7ED3-727E-4C54-68FCAAB93EA0}"/>
                </a:ext>
              </a:extLst>
            </p:cNvPr>
            <p:cNvSpPr/>
            <p:nvPr/>
          </p:nvSpPr>
          <p:spPr>
            <a:xfrm>
              <a:off x="10320410" y="9926316"/>
              <a:ext cx="7651826" cy="3667361"/>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hteck: abgerundete Ecken 34">
              <a:extLst>
                <a:ext uri="{FF2B5EF4-FFF2-40B4-BE49-F238E27FC236}">
                  <a16:creationId xmlns:a16="http://schemas.microsoft.com/office/drawing/2014/main" id="{422C08C1-D625-799E-5AEF-7F02CFFBE35B}"/>
                </a:ext>
              </a:extLst>
            </p:cNvPr>
            <p:cNvSpPr/>
            <p:nvPr/>
          </p:nvSpPr>
          <p:spPr>
            <a:xfrm>
              <a:off x="10649596" y="10248434"/>
              <a:ext cx="7035078" cy="3073824"/>
            </a:xfrm>
            <a:prstGeom prst="roundRect">
              <a:avLst>
                <a:gd name="adj" fmla="val 0"/>
              </a:avLst>
            </a:prstGeom>
            <a:blipFill>
              <a:blip r:embed="rId7"/>
              <a:stretch>
                <a:fillRect/>
              </a:stretch>
            </a:blipFill>
            <a:ln w="2540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8921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35849059-52E6-8723-7403-0D8991BFF0E3}"/>
              </a:ext>
            </a:extLst>
          </p:cNvPr>
          <p:cNvPicPr>
            <a:picLocks noChangeAspect="1"/>
          </p:cNvPicPr>
          <p:nvPr/>
        </p:nvPicPr>
        <p:blipFill>
          <a:blip r:embed="rId2"/>
          <a:srcRect b="8458"/>
          <a:stretch/>
        </p:blipFill>
        <p:spPr>
          <a:xfrm>
            <a:off x="2451384" y="925843"/>
            <a:ext cx="19481229" cy="10311684"/>
          </a:xfrm>
          <a:prstGeom prst="rect">
            <a:avLst/>
          </a:prstGeom>
        </p:spPr>
      </p:pic>
      <p:sp>
        <p:nvSpPr>
          <p:cNvPr id="5" name="Textfeld 4">
            <a:extLst>
              <a:ext uri="{FF2B5EF4-FFF2-40B4-BE49-F238E27FC236}">
                <a16:creationId xmlns:a16="http://schemas.microsoft.com/office/drawing/2014/main" id="{3F3CF5C3-8A38-ED82-1051-F74EF9D5A162}"/>
              </a:ext>
            </a:extLst>
          </p:cNvPr>
          <p:cNvSpPr txBox="1"/>
          <p:nvPr/>
        </p:nvSpPr>
        <p:spPr>
          <a:xfrm>
            <a:off x="7720359" y="12058446"/>
            <a:ext cx="8943278" cy="892552"/>
          </a:xfrm>
          <a:prstGeom prst="rect">
            <a:avLst/>
          </a:prstGeom>
          <a:noFill/>
        </p:spPr>
        <p:txBody>
          <a:bodyPr wrap="square" rtlCol="0">
            <a:spAutoFit/>
          </a:bodyPr>
          <a:lstStyle/>
          <a:p>
            <a:pPr algn="ctr"/>
            <a:r>
              <a:rPr lang="de-DE" dirty="0">
                <a:solidFill>
                  <a:schemeClr val="bg1"/>
                </a:solidFill>
              </a:rPr>
              <a:t>https://coding.waterkant.sh</a:t>
            </a:r>
            <a:endParaRPr lang="en-US" dirty="0">
              <a:solidFill>
                <a:schemeClr val="bg1"/>
              </a:solidFill>
            </a:endParaRPr>
          </a:p>
        </p:txBody>
      </p:sp>
    </p:spTree>
    <p:extLst>
      <p:ext uri="{BB962C8B-B14F-4D97-AF65-F5344CB8AC3E}">
        <p14:creationId xmlns:p14="http://schemas.microsoft.com/office/powerpoint/2010/main" val="1275321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Kleidung, Mann, Person, Text enthält.&#10;&#10;Automatisch generierte Beschreibung">
            <a:extLst>
              <a:ext uri="{FF2B5EF4-FFF2-40B4-BE49-F238E27FC236}">
                <a16:creationId xmlns:a16="http://schemas.microsoft.com/office/drawing/2014/main" id="{476C8231-945C-2EE8-75AB-DA652E37E019}"/>
              </a:ext>
            </a:extLst>
          </p:cNvPr>
          <p:cNvPicPr>
            <a:picLocks noChangeAspect="1"/>
          </p:cNvPicPr>
          <p:nvPr/>
        </p:nvPicPr>
        <p:blipFill rotWithShape="1">
          <a:blip r:embed="rId3">
            <a:extLst>
              <a:ext uri="{28A0092B-C50C-407E-A947-70E740481C1C}">
                <a14:useLocalDpi xmlns:a14="http://schemas.microsoft.com/office/drawing/2010/main" val="0"/>
              </a:ext>
            </a:extLst>
          </a:blip>
          <a:srcRect t="10760" r="-1" b="5027"/>
          <a:stretch/>
        </p:blipFill>
        <p:spPr>
          <a:xfrm>
            <a:off x="20" y="2"/>
            <a:ext cx="12100536" cy="6801850"/>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4" name="Grafik 3" descr="Ein Bild, das Kleidung, draußen, Himmel, Person enthält.&#10;&#10;Automatisch generierte Beschreibung">
            <a:extLst>
              <a:ext uri="{FF2B5EF4-FFF2-40B4-BE49-F238E27FC236}">
                <a16:creationId xmlns:a16="http://schemas.microsoft.com/office/drawing/2014/main" id="{D1930B58-57D5-6C23-C9C0-6E78D0D0B913}"/>
              </a:ext>
            </a:extLst>
          </p:cNvPr>
          <p:cNvPicPr>
            <a:picLocks noChangeAspect="1"/>
          </p:cNvPicPr>
          <p:nvPr/>
        </p:nvPicPr>
        <p:blipFill rotWithShape="1">
          <a:blip r:embed="rId4">
            <a:extLst>
              <a:ext uri="{28A0092B-C50C-407E-A947-70E740481C1C}">
                <a14:useLocalDpi xmlns:a14="http://schemas.microsoft.com/office/drawing/2010/main" val="0"/>
              </a:ext>
            </a:extLst>
          </a:blip>
          <a:srcRect t="6962" r="-1" b="8826"/>
          <a:stretch/>
        </p:blipFill>
        <p:spPr>
          <a:xfrm>
            <a:off x="12283444" y="2"/>
            <a:ext cx="12100556" cy="6801850"/>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30" name="Grafik 29" descr="Ein Bild, das Text, Im Haus, Mann, Computer enthält.&#10;&#10;Automatisch generierte Beschreibung">
            <a:extLst>
              <a:ext uri="{FF2B5EF4-FFF2-40B4-BE49-F238E27FC236}">
                <a16:creationId xmlns:a16="http://schemas.microsoft.com/office/drawing/2014/main" id="{BC0B5A37-5C1B-48AC-848F-8FD768CB967F}"/>
              </a:ext>
            </a:extLst>
          </p:cNvPr>
          <p:cNvPicPr>
            <a:picLocks noChangeAspect="1"/>
          </p:cNvPicPr>
          <p:nvPr/>
        </p:nvPicPr>
        <p:blipFill rotWithShape="1">
          <a:blip r:embed="rId5">
            <a:extLst>
              <a:ext uri="{28A0092B-C50C-407E-A947-70E740481C1C}">
                <a14:useLocalDpi xmlns:a14="http://schemas.microsoft.com/office/drawing/2010/main" val="0"/>
              </a:ext>
            </a:extLst>
          </a:blip>
          <a:srcRect t="5953" r="-1" b="10629"/>
          <a:stretch/>
        </p:blipFill>
        <p:spPr>
          <a:xfrm>
            <a:off x="20" y="6978318"/>
            <a:ext cx="12100536" cy="6737682"/>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3" name="Grafik 2">
            <a:extLst>
              <a:ext uri="{FF2B5EF4-FFF2-40B4-BE49-F238E27FC236}">
                <a16:creationId xmlns:a16="http://schemas.microsoft.com/office/drawing/2014/main" id="{4FD15937-39A2-E2AA-12A5-7D5DB7A41314}"/>
              </a:ext>
            </a:extLst>
          </p:cNvPr>
          <p:cNvPicPr>
            <a:picLocks noChangeAspect="1"/>
          </p:cNvPicPr>
          <p:nvPr/>
        </p:nvPicPr>
        <p:blipFill rotWithShape="1">
          <a:blip r:embed="rId6">
            <a:extLst>
              <a:ext uri="{28A0092B-C50C-407E-A947-70E740481C1C}">
                <a14:useLocalDpi xmlns:a14="http://schemas.microsoft.com/office/drawing/2010/main" val="0"/>
              </a:ext>
            </a:extLst>
          </a:blip>
          <a:srcRect t="3892" b="3892"/>
          <a:stretch/>
        </p:blipFill>
        <p:spPr>
          <a:xfrm>
            <a:off x="12283444" y="6978318"/>
            <a:ext cx="12100556" cy="6737682"/>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2" name="Inhaltsplatzhalter 4">
            <a:extLst>
              <a:ext uri="{FF2B5EF4-FFF2-40B4-BE49-F238E27FC236}">
                <a16:creationId xmlns:a16="http://schemas.microsoft.com/office/drawing/2014/main" id="{142BCF13-EB9E-B3DB-6B60-15F4E79FEBE6}"/>
              </a:ext>
            </a:extLst>
          </p:cNvPr>
          <p:cNvPicPr>
            <a:picLocks noChangeAspect="1"/>
          </p:cNvPicPr>
          <p:nvPr/>
        </p:nvPicPr>
        <p:blipFill rotWithShape="1">
          <a:blip r:embed="rId7">
            <a:extLst>
              <a:ext uri="{28A0092B-C50C-407E-A947-70E740481C1C}">
                <a14:useLocalDpi xmlns:a14="http://schemas.microsoft.com/office/drawing/2010/main" val="0"/>
              </a:ext>
            </a:extLst>
          </a:blip>
          <a:srcRect l="3461" r="3461"/>
          <a:stretch/>
        </p:blipFill>
        <p:spPr>
          <a:xfrm>
            <a:off x="6629400" y="3837276"/>
            <a:ext cx="11125200" cy="6041450"/>
          </a:xfrm>
          <a:prstGeom prst="rect">
            <a:avLst/>
          </a:prstGeom>
          <a:ln w="190500">
            <a:solidFill>
              <a:schemeClr val="tx1"/>
            </a:solidFill>
          </a:ln>
        </p:spPr>
      </p:pic>
    </p:spTree>
    <p:extLst>
      <p:ext uri="{BB962C8B-B14F-4D97-AF65-F5344CB8AC3E}">
        <p14:creationId xmlns:p14="http://schemas.microsoft.com/office/powerpoint/2010/main" val="3370151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nhaltsplatzhalter 4">
            <a:extLst>
              <a:ext uri="{FF2B5EF4-FFF2-40B4-BE49-F238E27FC236}">
                <a16:creationId xmlns:a16="http://schemas.microsoft.com/office/drawing/2014/main" id="{E1CAC240-E32E-6185-5A38-FC855FEDAFAB}"/>
              </a:ext>
            </a:extLst>
          </p:cNvPr>
          <p:cNvPicPr>
            <a:picLocks noChangeAspect="1"/>
          </p:cNvPicPr>
          <p:nvPr/>
        </p:nvPicPr>
        <p:blipFill rotWithShape="1">
          <a:blip r:embed="rId3">
            <a:extLst>
              <a:ext uri="{28A0092B-C50C-407E-A947-70E740481C1C}">
                <a14:useLocalDpi xmlns:a14="http://schemas.microsoft.com/office/drawing/2010/main" val="0"/>
              </a:ext>
            </a:extLst>
          </a:blip>
          <a:srcRect l="3461" t="630" r="76354" b="46036"/>
          <a:stretch/>
        </p:blipFill>
        <p:spPr>
          <a:xfrm>
            <a:off x="2298698" y="964167"/>
            <a:ext cx="19738342" cy="3222172"/>
          </a:xfrm>
          <a:prstGeom prst="rect">
            <a:avLst/>
          </a:prstGeom>
          <a:ln w="190500">
            <a:noFill/>
          </a:ln>
        </p:spPr>
      </p:pic>
      <p:sp>
        <p:nvSpPr>
          <p:cNvPr id="3" name="Inhaltsplatzhalter 2">
            <a:extLst>
              <a:ext uri="{FF2B5EF4-FFF2-40B4-BE49-F238E27FC236}">
                <a16:creationId xmlns:a16="http://schemas.microsoft.com/office/drawing/2014/main" id="{0C830D4C-E5D7-4CF9-A213-C1505A7598C5}"/>
              </a:ext>
            </a:extLst>
          </p:cNvPr>
          <p:cNvSpPr>
            <a:spLocks noGrp="1"/>
          </p:cNvSpPr>
          <p:nvPr>
            <p:ph idx="1"/>
          </p:nvPr>
        </p:nvSpPr>
        <p:spPr>
          <a:xfrm>
            <a:off x="2298698" y="5823888"/>
            <a:ext cx="9893302" cy="5024104"/>
          </a:xfrm>
        </p:spPr>
        <p:txBody>
          <a:bodyPr>
            <a:normAutofit fontScale="85000" lnSpcReduction="10000"/>
          </a:bodyPr>
          <a:lstStyle/>
          <a:p>
            <a:pPr marL="1262063">
              <a:spcBef>
                <a:spcPts val="3000"/>
              </a:spcBef>
            </a:pPr>
            <a:r>
              <a:rPr lang="en-US" dirty="0"/>
              <a:t>Work for four consecutive days:</a:t>
            </a:r>
          </a:p>
          <a:p>
            <a:pPr marL="1981200" lvl="1" indent="-544513">
              <a:spcBef>
                <a:spcPts val="3000"/>
              </a:spcBef>
              <a:tabLst>
                <a:tab pos="2155825" algn="l"/>
              </a:tabLst>
            </a:pPr>
            <a:r>
              <a:rPr lang="en-US" dirty="0"/>
              <a:t>on your own machine learning project or</a:t>
            </a:r>
          </a:p>
          <a:p>
            <a:pPr marL="1981200" lvl="1" indent="-544513">
              <a:spcBef>
                <a:spcPts val="3000"/>
              </a:spcBef>
              <a:tabLst>
                <a:tab pos="2155825" algn="l"/>
              </a:tabLst>
            </a:pPr>
            <a:r>
              <a:rPr lang="en-US" dirty="0"/>
              <a:t>support others in their project</a:t>
            </a:r>
          </a:p>
          <a:p>
            <a:pPr marL="1262063">
              <a:lnSpc>
                <a:spcPct val="100000"/>
              </a:lnSpc>
              <a:spcBef>
                <a:spcPts val="4200"/>
              </a:spcBef>
            </a:pPr>
            <a:r>
              <a:rPr lang="en-US" dirty="0"/>
              <a:t>Take part in workshops</a:t>
            </a:r>
          </a:p>
        </p:txBody>
      </p:sp>
      <p:pic>
        <p:nvPicPr>
          <p:cNvPr id="10" name="Inhaltsplatzhalter 4">
            <a:extLst>
              <a:ext uri="{FF2B5EF4-FFF2-40B4-BE49-F238E27FC236}">
                <a16:creationId xmlns:a16="http://schemas.microsoft.com/office/drawing/2014/main" id="{F2AD7820-7366-00C5-620A-448F9028E67E}"/>
              </a:ext>
            </a:extLst>
          </p:cNvPr>
          <p:cNvPicPr>
            <a:picLocks noChangeAspect="1"/>
          </p:cNvPicPr>
          <p:nvPr/>
        </p:nvPicPr>
        <p:blipFill rotWithShape="1">
          <a:blip r:embed="rId3">
            <a:extLst>
              <a:ext uri="{28A0092B-C50C-407E-A947-70E740481C1C}">
                <a14:useLocalDpi xmlns:a14="http://schemas.microsoft.com/office/drawing/2010/main" val="0"/>
              </a:ext>
            </a:extLst>
          </a:blip>
          <a:srcRect l="3461" t="630" r="3461" b="46036"/>
          <a:stretch/>
        </p:blipFill>
        <p:spPr>
          <a:xfrm>
            <a:off x="6629398" y="964167"/>
            <a:ext cx="11125200" cy="3222172"/>
          </a:xfrm>
          <a:prstGeom prst="rect">
            <a:avLst/>
          </a:prstGeom>
          <a:ln w="190500">
            <a:noFill/>
          </a:ln>
        </p:spPr>
      </p:pic>
      <p:sp>
        <p:nvSpPr>
          <p:cNvPr id="5" name="Inhaltsplatzhalter 2">
            <a:extLst>
              <a:ext uri="{FF2B5EF4-FFF2-40B4-BE49-F238E27FC236}">
                <a16:creationId xmlns:a16="http://schemas.microsoft.com/office/drawing/2014/main" id="{99AD4A8E-1DA7-1275-7C6D-10EBECD070A2}"/>
              </a:ext>
            </a:extLst>
          </p:cNvPr>
          <p:cNvSpPr txBox="1">
            <a:spLocks/>
          </p:cNvSpPr>
          <p:nvPr/>
        </p:nvSpPr>
        <p:spPr>
          <a:xfrm>
            <a:off x="12192000" y="5797505"/>
            <a:ext cx="9845040" cy="5975099"/>
          </a:xfrm>
          <a:prstGeom prst="rect">
            <a:avLst/>
          </a:prstGeom>
        </p:spPr>
        <p:txBody>
          <a:bodyPr vert="horz" lIns="91440" tIns="45720" rIns="91440" bIns="45720" rtlCol="0">
            <a:normAutofit fontScale="85000" lnSpcReduction="10000"/>
          </a:bodyPr>
          <a:lstStyle>
            <a:lvl1pPr marL="892175" indent="-892175" algn="l" defTabSz="1828800" rtl="0" eaLnBrk="1" latinLnBrk="0" hangingPunct="1">
              <a:lnSpc>
                <a:spcPct val="90000"/>
              </a:lnSpc>
              <a:spcBef>
                <a:spcPts val="2000"/>
              </a:spcBef>
              <a:buFont typeface="Wingdings" panose="05000000000000000000" pitchFamily="2" charset="2"/>
              <a:buChar char="§"/>
              <a:defRPr sz="5600" kern="1200">
                <a:solidFill>
                  <a:schemeClr val="bg1"/>
                </a:solidFill>
                <a:latin typeface="Overpass Heavy" panose="00000A00000000000000" pitchFamily="50" charset="0"/>
                <a:ea typeface="+mn-ea"/>
                <a:cs typeface="+mn-cs"/>
              </a:defRPr>
            </a:lvl1pPr>
            <a:lvl2pPr marL="1516063" indent="-601663" algn="l" defTabSz="1828800" rtl="0" eaLnBrk="1" latinLnBrk="0" hangingPunct="1">
              <a:lnSpc>
                <a:spcPct val="90000"/>
              </a:lnSpc>
              <a:spcBef>
                <a:spcPts val="1000"/>
              </a:spcBef>
              <a:buFont typeface="Wingdings" panose="05000000000000000000" pitchFamily="2" charset="2"/>
              <a:buChar char="§"/>
              <a:defRPr sz="4800" kern="1200">
                <a:solidFill>
                  <a:schemeClr val="bg1"/>
                </a:solidFill>
                <a:latin typeface="Overpass Heavy" panose="00000A00000000000000" pitchFamily="50" charset="0"/>
                <a:ea typeface="+mn-ea"/>
                <a:cs typeface="+mn-cs"/>
              </a:defRPr>
            </a:lvl2pPr>
            <a:lvl3pPr marL="2286000" indent="-457200" algn="l" defTabSz="1828800" rtl="0" eaLnBrk="1" latinLnBrk="0" hangingPunct="1">
              <a:lnSpc>
                <a:spcPct val="90000"/>
              </a:lnSpc>
              <a:spcBef>
                <a:spcPts val="1000"/>
              </a:spcBef>
              <a:buFont typeface="Wingdings" panose="05000000000000000000" pitchFamily="2" charset="2"/>
              <a:buChar char="§"/>
              <a:defRPr sz="4000" kern="1200">
                <a:solidFill>
                  <a:schemeClr val="bg1"/>
                </a:solidFill>
                <a:latin typeface="Overpass Heavy" panose="00000A00000000000000" pitchFamily="50" charset="0"/>
                <a:ea typeface="+mn-ea"/>
                <a:cs typeface="+mn-cs"/>
              </a:defRPr>
            </a:lvl3pPr>
            <a:lvl4pPr marL="32004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4pPr>
            <a:lvl5pPr marL="41148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1262063">
              <a:lnSpc>
                <a:spcPct val="100000"/>
              </a:lnSpc>
              <a:spcBef>
                <a:spcPts val="4200"/>
              </a:spcBef>
            </a:pPr>
            <a:r>
              <a:rPr lang="en-US" dirty="0"/>
              <a:t>Get input and feedback by invited experts</a:t>
            </a:r>
          </a:p>
          <a:p>
            <a:pPr marL="1262063">
              <a:lnSpc>
                <a:spcPct val="100000"/>
              </a:lnSpc>
              <a:spcBef>
                <a:spcPts val="4200"/>
              </a:spcBef>
            </a:pPr>
            <a:r>
              <a:rPr lang="en-US" dirty="0"/>
              <a:t>Present your work to a larger audience.</a:t>
            </a:r>
          </a:p>
          <a:p>
            <a:pPr marL="1262063">
              <a:lnSpc>
                <a:spcPct val="100000"/>
              </a:lnSpc>
              <a:spcBef>
                <a:spcPts val="4200"/>
              </a:spcBef>
            </a:pPr>
            <a:r>
              <a:rPr lang="en-US" dirty="0"/>
              <a:t>Take educational leave</a:t>
            </a:r>
          </a:p>
          <a:p>
            <a:pPr marL="1262063">
              <a:lnSpc>
                <a:spcPct val="100000"/>
              </a:lnSpc>
              <a:spcBef>
                <a:spcPts val="4200"/>
              </a:spcBef>
            </a:pPr>
            <a:r>
              <a:rPr lang="en-US" dirty="0"/>
              <a:t>Get accommodation on site</a:t>
            </a:r>
          </a:p>
        </p:txBody>
      </p:sp>
    </p:spTree>
    <p:extLst>
      <p:ext uri="{BB962C8B-B14F-4D97-AF65-F5344CB8AC3E}">
        <p14:creationId xmlns:p14="http://schemas.microsoft.com/office/powerpoint/2010/main" val="86691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FB32059-AB30-4E31-E146-DD49071934CC}"/>
              </a:ext>
            </a:extLst>
          </p:cNvPr>
          <p:cNvPicPr>
            <a:picLocks noChangeAspect="1"/>
          </p:cNvPicPr>
          <p:nvPr/>
        </p:nvPicPr>
        <p:blipFill>
          <a:blip r:embed="rId2"/>
          <a:stretch>
            <a:fillRect/>
          </a:stretch>
        </p:blipFill>
        <p:spPr>
          <a:xfrm>
            <a:off x="3021198" y="1161404"/>
            <a:ext cx="18341603" cy="11393191"/>
          </a:xfrm>
          <a:prstGeom prst="rect">
            <a:avLst/>
          </a:prstGeom>
        </p:spPr>
      </p:pic>
    </p:spTree>
    <p:extLst>
      <p:ext uri="{BB962C8B-B14F-4D97-AF65-F5344CB8AC3E}">
        <p14:creationId xmlns:p14="http://schemas.microsoft.com/office/powerpoint/2010/main" val="1790517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65FE67E-666A-474F-9C5D-976EB41A12D6}"/>
              </a:ext>
            </a:extLst>
          </p:cNvPr>
          <p:cNvPicPr>
            <a:picLocks noChangeAspect="1"/>
          </p:cNvPicPr>
          <p:nvPr/>
        </p:nvPicPr>
        <p:blipFill rotWithShape="1">
          <a:blip r:embed="rId2">
            <a:extLst>
              <a:ext uri="{28A0092B-C50C-407E-A947-70E740481C1C}">
                <a14:useLocalDpi xmlns:a14="http://schemas.microsoft.com/office/drawing/2010/main" val="0"/>
              </a:ext>
            </a:extLst>
          </a:blip>
          <a:srcRect l="2620" r="2620"/>
          <a:stretch/>
        </p:blipFill>
        <p:spPr>
          <a:xfrm>
            <a:off x="1250223" y="3381377"/>
            <a:ext cx="21883554" cy="7484533"/>
          </a:xfrm>
          <a:prstGeom prst="rect">
            <a:avLst/>
          </a:prstGeom>
          <a:ln w="19050">
            <a:solidFill>
              <a:schemeClr val="bg1"/>
            </a:solidFill>
          </a:ln>
        </p:spPr>
      </p:pic>
      <p:sp>
        <p:nvSpPr>
          <p:cNvPr id="8" name="Pfeil: nach rechts 7">
            <a:extLst>
              <a:ext uri="{FF2B5EF4-FFF2-40B4-BE49-F238E27FC236}">
                <a16:creationId xmlns:a16="http://schemas.microsoft.com/office/drawing/2014/main" id="{4A522FA8-01F7-4F26-B735-5054F3C635CD}"/>
              </a:ext>
            </a:extLst>
          </p:cNvPr>
          <p:cNvSpPr/>
          <p:nvPr/>
        </p:nvSpPr>
        <p:spPr>
          <a:xfrm rot="370512">
            <a:off x="4015951" y="3626177"/>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
        <p:nvSpPr>
          <p:cNvPr id="5" name="Pfeil: nach rechts 4">
            <a:extLst>
              <a:ext uri="{FF2B5EF4-FFF2-40B4-BE49-F238E27FC236}">
                <a16:creationId xmlns:a16="http://schemas.microsoft.com/office/drawing/2014/main" id="{CEBF182B-6B5C-49C6-842A-552C7C12D83A}"/>
              </a:ext>
            </a:extLst>
          </p:cNvPr>
          <p:cNvSpPr/>
          <p:nvPr/>
        </p:nvSpPr>
        <p:spPr>
          <a:xfrm rot="370512">
            <a:off x="15668506" y="4338887"/>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
        <p:nvSpPr>
          <p:cNvPr id="4" name="Titel 3">
            <a:extLst>
              <a:ext uri="{FF2B5EF4-FFF2-40B4-BE49-F238E27FC236}">
                <a16:creationId xmlns:a16="http://schemas.microsoft.com/office/drawing/2014/main" id="{3B9A1D60-55D3-41EA-BC77-6D0ADC0BEBEA}"/>
              </a:ext>
            </a:extLst>
          </p:cNvPr>
          <p:cNvSpPr>
            <a:spLocks noGrp="1"/>
          </p:cNvSpPr>
          <p:nvPr>
            <p:ph type="title"/>
          </p:nvPr>
        </p:nvSpPr>
        <p:spPr/>
        <p:txBody>
          <a:bodyPr/>
          <a:lstStyle/>
          <a:p>
            <a:r>
              <a:rPr lang="de-DE" dirty="0"/>
              <a:t>Chat</a:t>
            </a:r>
            <a:endParaRPr lang="en-DE" dirty="0"/>
          </a:p>
        </p:txBody>
      </p:sp>
      <p:sp>
        <p:nvSpPr>
          <p:cNvPr id="2" name="Textfeld 1">
            <a:extLst>
              <a:ext uri="{FF2B5EF4-FFF2-40B4-BE49-F238E27FC236}">
                <a16:creationId xmlns:a16="http://schemas.microsoft.com/office/drawing/2014/main" id="{C54DC3A0-8641-48B8-8378-B37DD34CC081}"/>
              </a:ext>
            </a:extLst>
          </p:cNvPr>
          <p:cNvSpPr txBox="1"/>
          <p:nvPr/>
        </p:nvSpPr>
        <p:spPr>
          <a:xfrm>
            <a:off x="5319513" y="12093197"/>
            <a:ext cx="12975027" cy="892552"/>
          </a:xfrm>
          <a:prstGeom prst="rect">
            <a:avLst/>
          </a:prstGeom>
          <a:noFill/>
        </p:spPr>
        <p:txBody>
          <a:bodyPr wrap="none" rtlCol="0">
            <a:spAutoFit/>
          </a:bodyPr>
          <a:lstStyle/>
          <a:p>
            <a:pPr marL="685800" indent="-685800">
              <a:buFont typeface="Wingdings" panose="05000000000000000000" pitchFamily="2" charset="2"/>
              <a:buChar char="§"/>
            </a:pPr>
            <a:r>
              <a:rPr lang="en-US" dirty="0">
                <a:solidFill>
                  <a:schemeClr val="bg1"/>
                </a:solidFill>
                <a:latin typeface="Overpass Heavy" panose="00000A00000000000000" pitchFamily="50" charset="0"/>
              </a:rPr>
              <a:t>Please, ask questions to us in the chat</a:t>
            </a:r>
          </a:p>
        </p:txBody>
      </p:sp>
    </p:spTree>
    <p:extLst>
      <p:ext uri="{BB962C8B-B14F-4D97-AF65-F5344CB8AC3E}">
        <p14:creationId xmlns:p14="http://schemas.microsoft.com/office/powerpoint/2010/main" val="12318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8B4C75-D7D5-44FE-BB6D-C0A9B22133C4}"/>
              </a:ext>
            </a:extLst>
          </p:cNvPr>
          <p:cNvSpPr>
            <a:spLocks noGrp="1"/>
          </p:cNvSpPr>
          <p:nvPr>
            <p:ph type="title"/>
          </p:nvPr>
        </p:nvSpPr>
        <p:spPr/>
        <p:txBody>
          <a:bodyPr/>
          <a:lstStyle/>
          <a:p>
            <a:r>
              <a:rPr lang="en-US" dirty="0"/>
              <a:t>Course handbook</a:t>
            </a:r>
            <a:br>
              <a:rPr lang="en-US" dirty="0"/>
            </a:br>
            <a:endParaRPr lang="en-US" dirty="0"/>
          </a:p>
        </p:txBody>
      </p:sp>
      <p:pic>
        <p:nvPicPr>
          <p:cNvPr id="6" name="Grafik 5">
            <a:extLst>
              <a:ext uri="{FF2B5EF4-FFF2-40B4-BE49-F238E27FC236}">
                <a16:creationId xmlns:a16="http://schemas.microsoft.com/office/drawing/2014/main" id="{11CE2FA8-C86F-472B-9742-15C70F19F597}"/>
              </a:ext>
            </a:extLst>
          </p:cNvPr>
          <p:cNvPicPr>
            <a:picLocks noChangeAspect="1"/>
          </p:cNvPicPr>
          <p:nvPr/>
        </p:nvPicPr>
        <p:blipFill rotWithShape="1">
          <a:blip r:embed="rId2">
            <a:extLst>
              <a:ext uri="{28A0092B-C50C-407E-A947-70E740481C1C}">
                <a14:useLocalDpi xmlns:a14="http://schemas.microsoft.com/office/drawing/2010/main" val="0"/>
              </a:ext>
            </a:extLst>
          </a:blip>
          <a:srcRect t="193" b="10173"/>
          <a:stretch/>
        </p:blipFill>
        <p:spPr>
          <a:xfrm>
            <a:off x="1676400" y="2506131"/>
            <a:ext cx="21031200" cy="10598622"/>
          </a:xfrm>
          <a:prstGeom prst="rect">
            <a:avLst/>
          </a:prstGeom>
        </p:spPr>
      </p:pic>
    </p:spTree>
    <p:extLst>
      <p:ext uri="{BB962C8B-B14F-4D97-AF65-F5344CB8AC3E}">
        <p14:creationId xmlns:p14="http://schemas.microsoft.com/office/powerpoint/2010/main" val="2845148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DA9D0D-485D-494E-8435-6B07440E6679}"/>
              </a:ext>
            </a:extLst>
          </p:cNvPr>
          <p:cNvSpPr>
            <a:spLocks noGrp="1"/>
          </p:cNvSpPr>
          <p:nvPr>
            <p:ph type="title"/>
          </p:nvPr>
        </p:nvSpPr>
        <p:spPr/>
        <p:txBody>
          <a:bodyPr/>
          <a:lstStyle/>
          <a:p>
            <a:r>
              <a:rPr lang="en-US" dirty="0"/>
              <a:t>Organizational Matters</a:t>
            </a:r>
          </a:p>
        </p:txBody>
      </p:sp>
      <p:sp>
        <p:nvSpPr>
          <p:cNvPr id="3" name="Inhaltsplatzhalter 2">
            <a:extLst>
              <a:ext uri="{FF2B5EF4-FFF2-40B4-BE49-F238E27FC236}">
                <a16:creationId xmlns:a16="http://schemas.microsoft.com/office/drawing/2014/main" id="{82EB4669-5201-4D49-BA33-79D6577692CD}"/>
              </a:ext>
            </a:extLst>
          </p:cNvPr>
          <p:cNvSpPr>
            <a:spLocks noGrp="1"/>
          </p:cNvSpPr>
          <p:nvPr>
            <p:ph idx="1"/>
          </p:nvPr>
        </p:nvSpPr>
        <p:spPr>
          <a:xfrm>
            <a:off x="3090333" y="4430185"/>
            <a:ext cx="18203333" cy="5998330"/>
          </a:xfrm>
        </p:spPr>
        <p:txBody>
          <a:bodyPr>
            <a:normAutofit fontScale="92500" lnSpcReduction="20000"/>
          </a:bodyPr>
          <a:lstStyle/>
          <a:p>
            <a:pPr marL="857250" indent="-857250">
              <a:buFont typeface="Wingdings" panose="05000000000000000000" pitchFamily="2" charset="2"/>
              <a:buChar char="§"/>
            </a:pPr>
            <a:r>
              <a:rPr lang="en-US" sz="5400" b="1" dirty="0"/>
              <a:t>Use your full names in the zoom meetings!</a:t>
            </a:r>
          </a:p>
          <a:p>
            <a:pPr marL="857250" indent="-857250">
              <a:buFont typeface="Wingdings" panose="05000000000000000000" pitchFamily="2" charset="2"/>
              <a:buChar char="§"/>
            </a:pPr>
            <a:endParaRPr lang="en-US" sz="5400" b="1" dirty="0"/>
          </a:p>
          <a:p>
            <a:pPr marL="857250" indent="-857250"/>
            <a:r>
              <a:rPr lang="en-US" sz="5400" dirty="0"/>
              <a:t>Scan the QR-Code if you participate in presence</a:t>
            </a:r>
          </a:p>
          <a:p>
            <a:pPr marL="857250" indent="-857250">
              <a:buFont typeface="Wingdings" panose="05000000000000000000" pitchFamily="2" charset="2"/>
              <a:buChar char="§"/>
            </a:pPr>
            <a:endParaRPr lang="en-US" sz="5400" b="1" dirty="0"/>
          </a:p>
          <a:p>
            <a:pPr marL="857250" indent="-857250">
              <a:buFont typeface="Wingdings" panose="05000000000000000000" pitchFamily="2" charset="2"/>
              <a:buChar char="§"/>
            </a:pPr>
            <a:r>
              <a:rPr lang="en-US" sz="5400" b="1" dirty="0"/>
              <a:t>Complete your profile in the </a:t>
            </a:r>
            <a:r>
              <a:rPr lang="en-US" sz="5400" b="1" dirty="0" err="1"/>
              <a:t>Mattermost</a:t>
            </a:r>
            <a:r>
              <a:rPr lang="en-US" sz="5400" b="1" dirty="0"/>
              <a:t> chat with your full name and a photo.</a:t>
            </a:r>
          </a:p>
          <a:p>
            <a:pPr marL="857250" indent="-857250">
              <a:buFont typeface="Wingdings" panose="05000000000000000000" pitchFamily="2" charset="2"/>
              <a:buChar char="§"/>
            </a:pPr>
            <a:endParaRPr lang="en-US" sz="5400" b="1" dirty="0"/>
          </a:p>
          <a:p>
            <a:pPr marL="857250" indent="-857250">
              <a:buFont typeface="Wingdings" panose="05000000000000000000" pitchFamily="2" charset="2"/>
              <a:buChar char="§"/>
            </a:pPr>
            <a:r>
              <a:rPr lang="en-US" sz="5400" b="1" dirty="0"/>
              <a:t>Please write us if you will not go on with the course!</a:t>
            </a:r>
          </a:p>
        </p:txBody>
      </p:sp>
    </p:spTree>
    <p:extLst>
      <p:ext uri="{BB962C8B-B14F-4D97-AF65-F5344CB8AC3E}">
        <p14:creationId xmlns:p14="http://schemas.microsoft.com/office/powerpoint/2010/main" val="3122585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25154-18BC-4FC7-AC2F-F69799F6C940}"/>
              </a:ext>
            </a:extLst>
          </p:cNvPr>
          <p:cNvSpPr>
            <a:spLocks noGrp="1"/>
          </p:cNvSpPr>
          <p:nvPr>
            <p:ph type="title"/>
          </p:nvPr>
        </p:nvSpPr>
        <p:spPr/>
        <p:txBody>
          <a:bodyPr/>
          <a:lstStyle/>
          <a:p>
            <a:r>
              <a:rPr lang="de-DE" dirty="0"/>
              <a:t>Zoom</a:t>
            </a:r>
            <a:endParaRPr lang="en-DE" dirty="0"/>
          </a:p>
        </p:txBody>
      </p:sp>
      <p:sp>
        <p:nvSpPr>
          <p:cNvPr id="7" name="Inhaltsplatzhalter 6">
            <a:extLst>
              <a:ext uri="{FF2B5EF4-FFF2-40B4-BE49-F238E27FC236}">
                <a16:creationId xmlns:a16="http://schemas.microsoft.com/office/drawing/2014/main" id="{B7D15CD2-3A93-492E-A370-5164F349271B}"/>
              </a:ext>
            </a:extLst>
          </p:cNvPr>
          <p:cNvSpPr>
            <a:spLocks noGrp="1"/>
          </p:cNvSpPr>
          <p:nvPr>
            <p:ph idx="1"/>
          </p:nvPr>
        </p:nvSpPr>
        <p:spPr>
          <a:xfrm>
            <a:off x="3483768" y="4279900"/>
            <a:ext cx="17416463" cy="7521575"/>
          </a:xfrm>
        </p:spPr>
        <p:txBody>
          <a:bodyPr>
            <a:normAutofit/>
          </a:bodyPr>
          <a:lstStyle/>
          <a:p>
            <a:r>
              <a:rPr lang="de-DE" dirty="0"/>
              <a:t>Try </a:t>
            </a:r>
            <a:r>
              <a:rPr lang="de-DE" dirty="0" err="1"/>
              <a:t>the</a:t>
            </a:r>
            <a:r>
              <a:rPr lang="de-DE" dirty="0"/>
              <a:t> different </a:t>
            </a:r>
            <a:r>
              <a:rPr lang="de-DE" dirty="0" err="1"/>
              <a:t>viewing</a:t>
            </a:r>
            <a:r>
              <a:rPr lang="de-DE" dirty="0"/>
              <a:t> </a:t>
            </a:r>
            <a:r>
              <a:rPr lang="de-DE" dirty="0" err="1"/>
              <a:t>modes</a:t>
            </a:r>
            <a:r>
              <a:rPr lang="de-DE" dirty="0"/>
              <a:t>:</a:t>
            </a:r>
          </a:p>
          <a:p>
            <a:pPr lvl="1"/>
            <a:r>
              <a:rPr lang="de-DE" dirty="0"/>
              <a:t>Gallery View/ </a:t>
            </a:r>
            <a:r>
              <a:rPr lang="de-DE" dirty="0" err="1"/>
              <a:t>Active</a:t>
            </a:r>
            <a:r>
              <a:rPr lang="de-DE" dirty="0"/>
              <a:t> Speaker</a:t>
            </a:r>
          </a:p>
          <a:p>
            <a:pPr lvl="1"/>
            <a:r>
              <a:rPr lang="de-DE" dirty="0"/>
              <a:t>Split Screen/ </a:t>
            </a:r>
            <a:r>
              <a:rPr lang="de-DE" dirty="0" err="1"/>
              <a:t>Full</a:t>
            </a:r>
            <a:r>
              <a:rPr lang="de-DE" dirty="0"/>
              <a:t> Screen Mode</a:t>
            </a:r>
          </a:p>
          <a:p>
            <a:endParaRPr lang="de-DE" dirty="0"/>
          </a:p>
          <a:p>
            <a:endParaRPr lang="de-DE" dirty="0"/>
          </a:p>
          <a:p>
            <a:r>
              <a:rPr lang="de-DE" dirty="0"/>
              <a:t>Maybe </a:t>
            </a:r>
            <a:r>
              <a:rPr lang="de-DE" dirty="0" err="1"/>
              <a:t>watch</a:t>
            </a:r>
            <a:r>
              <a:rPr lang="de-DE" dirty="0"/>
              <a:t> </a:t>
            </a:r>
            <a:r>
              <a:rPr lang="de-DE" dirty="0" err="1"/>
              <a:t>this</a:t>
            </a:r>
            <a:r>
              <a:rPr lang="de-DE" dirty="0"/>
              <a:t> </a:t>
            </a:r>
            <a:r>
              <a:rPr lang="de-DE" dirty="0" err="1"/>
              <a:t>video</a:t>
            </a:r>
            <a:r>
              <a:rPr lang="de-DE" dirty="0"/>
              <a:t> </a:t>
            </a:r>
            <a:r>
              <a:rPr lang="de-DE" dirty="0" err="1"/>
              <a:t>to</a:t>
            </a:r>
            <a:r>
              <a:rPr lang="de-DE" dirty="0"/>
              <a:t> </a:t>
            </a:r>
            <a:r>
              <a:rPr lang="de-DE" dirty="0" err="1"/>
              <a:t>get</a:t>
            </a:r>
            <a:r>
              <a:rPr lang="de-DE" dirty="0"/>
              <a:t> an </a:t>
            </a:r>
            <a:r>
              <a:rPr lang="de-DE" dirty="0" err="1"/>
              <a:t>idea</a:t>
            </a:r>
            <a:r>
              <a:rPr lang="de-DE" dirty="0"/>
              <a:t>:</a:t>
            </a:r>
          </a:p>
          <a:p>
            <a:pPr marL="914400" lvl="1" indent="0">
              <a:buNone/>
            </a:pPr>
            <a:r>
              <a:rPr lang="de-DE" dirty="0">
                <a:hlinkClick r:id="rId2"/>
              </a:rPr>
              <a:t>https://www.youtube.com/watch?v=v3IPAbpVjd4</a:t>
            </a:r>
            <a:r>
              <a:rPr lang="de-DE" dirty="0"/>
              <a:t> </a:t>
            </a:r>
          </a:p>
        </p:txBody>
      </p:sp>
    </p:spTree>
    <p:extLst>
      <p:ext uri="{BB962C8B-B14F-4D97-AF65-F5344CB8AC3E}">
        <p14:creationId xmlns:p14="http://schemas.microsoft.com/office/powerpoint/2010/main" val="1513330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306BD5F9-EEE6-46B2-93BD-58B1311BEF75}"/>
              </a:ext>
            </a:extLst>
          </p:cNvPr>
          <p:cNvSpPr>
            <a:spLocks noGrp="1"/>
          </p:cNvSpPr>
          <p:nvPr>
            <p:ph idx="1"/>
          </p:nvPr>
        </p:nvSpPr>
        <p:spPr>
          <a:xfrm>
            <a:off x="6777793" y="2564393"/>
            <a:ext cx="10828414" cy="8587213"/>
          </a:xfrm>
        </p:spPr>
        <p:txBody>
          <a:bodyPr>
            <a:normAutofit fontScale="92500" lnSpcReduction="20000"/>
          </a:bodyPr>
          <a:lstStyle/>
          <a:p>
            <a:pPr marL="804863" indent="-804863">
              <a:lnSpc>
                <a:spcPct val="160000"/>
              </a:lnSpc>
            </a:pPr>
            <a:r>
              <a:rPr lang="en-US" sz="5100" b="1" dirty="0"/>
              <a:t>Personal Introduction</a:t>
            </a:r>
          </a:p>
          <a:p>
            <a:pPr marL="804863" indent="-804863">
              <a:lnSpc>
                <a:spcPct val="160000"/>
              </a:lnSpc>
            </a:pPr>
            <a:r>
              <a:rPr lang="en-US" sz="5100" b="1" dirty="0"/>
              <a:t>Intro to opencampus.sh</a:t>
            </a:r>
          </a:p>
          <a:p>
            <a:pPr marL="804863" indent="-804863">
              <a:lnSpc>
                <a:spcPct val="160000"/>
              </a:lnSpc>
            </a:pPr>
            <a:r>
              <a:rPr lang="en-US" sz="5100" b="1" dirty="0"/>
              <a:t>Organizational Matters</a:t>
            </a:r>
            <a:endParaRPr lang="de-DE" sz="5100" b="1" dirty="0"/>
          </a:p>
          <a:p>
            <a:pPr marL="804863" indent="-804863">
              <a:lnSpc>
                <a:spcPct val="160000"/>
              </a:lnSpc>
              <a:buFont typeface="Wingdings" panose="05000000000000000000" pitchFamily="2" charset="2"/>
              <a:buChar char="§"/>
            </a:pPr>
            <a:r>
              <a:rPr lang="en-US" sz="5100" b="1" dirty="0"/>
              <a:t>Introductory Discussion </a:t>
            </a:r>
            <a:r>
              <a:rPr lang="de-DE" sz="5100" b="1" dirty="0"/>
              <a:t>on AI</a:t>
            </a:r>
          </a:p>
          <a:p>
            <a:pPr marL="804863" indent="-804863">
              <a:lnSpc>
                <a:spcPct val="160000"/>
              </a:lnSpc>
              <a:buFont typeface="Wingdings" panose="05000000000000000000" pitchFamily="2" charset="2"/>
              <a:buChar char="§"/>
            </a:pPr>
            <a:r>
              <a:rPr lang="de-DE" sz="5100" b="1" dirty="0"/>
              <a:t>Coursera Registration</a:t>
            </a:r>
          </a:p>
          <a:p>
            <a:pPr marL="804863" indent="-804863">
              <a:lnSpc>
                <a:spcPct val="160000"/>
              </a:lnSpc>
              <a:buFont typeface="Wingdings" panose="05000000000000000000" pitchFamily="2" charset="2"/>
              <a:buChar char="§"/>
            </a:pPr>
            <a:r>
              <a:rPr lang="en-US" sz="5100" b="1" dirty="0"/>
              <a:t>Course Projects</a:t>
            </a:r>
          </a:p>
          <a:p>
            <a:pPr marL="804863" indent="-804863">
              <a:lnSpc>
                <a:spcPct val="160000"/>
              </a:lnSpc>
            </a:pPr>
            <a:r>
              <a:rPr lang="en-US" sz="5100" b="1" dirty="0"/>
              <a:t>ML Frameworks</a:t>
            </a:r>
          </a:p>
        </p:txBody>
      </p:sp>
    </p:spTree>
    <p:extLst>
      <p:ext uri="{BB962C8B-B14F-4D97-AF65-F5344CB8AC3E}">
        <p14:creationId xmlns:p14="http://schemas.microsoft.com/office/powerpoint/2010/main" val="300342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99D4BF5-9AF9-4DCE-888C-0AE98830D0A4}"/>
              </a:ext>
            </a:extLst>
          </p:cNvPr>
          <p:cNvPicPr>
            <a:picLocks noChangeAspect="1"/>
          </p:cNvPicPr>
          <p:nvPr/>
        </p:nvPicPr>
        <p:blipFill rotWithShape="1">
          <a:blip r:embed="rId2"/>
          <a:srcRect l="6601" t="3588" r="2583" b="7659"/>
          <a:stretch/>
        </p:blipFill>
        <p:spPr>
          <a:xfrm>
            <a:off x="1121229" y="755779"/>
            <a:ext cx="22141542" cy="12204442"/>
          </a:xfrm>
          <a:prstGeom prst="rect">
            <a:avLst/>
          </a:prstGeom>
        </p:spPr>
      </p:pic>
      <p:sp>
        <p:nvSpPr>
          <p:cNvPr id="5" name="Pfeil: nach rechts 4">
            <a:extLst>
              <a:ext uri="{FF2B5EF4-FFF2-40B4-BE49-F238E27FC236}">
                <a16:creationId xmlns:a16="http://schemas.microsoft.com/office/drawing/2014/main" id="{32BB9807-5F68-471F-93CE-6D2971D9B37F}"/>
              </a:ext>
            </a:extLst>
          </p:cNvPr>
          <p:cNvSpPr/>
          <p:nvPr/>
        </p:nvSpPr>
        <p:spPr>
          <a:xfrm rot="370512">
            <a:off x="3334093" y="10808853"/>
            <a:ext cx="1037257" cy="696654"/>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
        <p:nvSpPr>
          <p:cNvPr id="7" name="Pfeil: nach rechts 6">
            <a:extLst>
              <a:ext uri="{FF2B5EF4-FFF2-40B4-BE49-F238E27FC236}">
                <a16:creationId xmlns:a16="http://schemas.microsoft.com/office/drawing/2014/main" id="{2A76EED1-B419-45D1-ADDD-9101339A6774}"/>
              </a:ext>
            </a:extLst>
          </p:cNvPr>
          <p:cNvSpPr/>
          <p:nvPr/>
        </p:nvSpPr>
        <p:spPr>
          <a:xfrm rot="370512">
            <a:off x="12804664" y="4212110"/>
            <a:ext cx="1037257" cy="696654"/>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2392349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D3853B7-80EE-F33E-0CE9-C06D4335B156}"/>
              </a:ext>
            </a:extLst>
          </p:cNvPr>
          <p:cNvPicPr>
            <a:picLocks noChangeAspect="1"/>
          </p:cNvPicPr>
          <p:nvPr/>
        </p:nvPicPr>
        <p:blipFill rotWithShape="1">
          <a:blip r:embed="rId2">
            <a:extLst>
              <a:ext uri="{28A0092B-C50C-407E-A947-70E740481C1C}">
                <a14:useLocalDpi xmlns:a14="http://schemas.microsoft.com/office/drawing/2010/main" val="0"/>
              </a:ext>
            </a:extLst>
          </a:blip>
          <a:srcRect b="49640"/>
          <a:stretch/>
        </p:blipFill>
        <p:spPr>
          <a:xfrm>
            <a:off x="1207119" y="901389"/>
            <a:ext cx="14118616" cy="7462025"/>
          </a:xfrm>
          <a:prstGeom prst="rect">
            <a:avLst/>
          </a:prstGeom>
        </p:spPr>
      </p:pic>
      <p:sp>
        <p:nvSpPr>
          <p:cNvPr id="2" name="Rechteck 1">
            <a:extLst>
              <a:ext uri="{FF2B5EF4-FFF2-40B4-BE49-F238E27FC236}">
                <a16:creationId xmlns:a16="http://schemas.microsoft.com/office/drawing/2014/main" id="{D1A19B07-4056-AE8B-9C73-B6C442A01640}"/>
              </a:ext>
            </a:extLst>
          </p:cNvPr>
          <p:cNvSpPr/>
          <p:nvPr/>
        </p:nvSpPr>
        <p:spPr>
          <a:xfrm>
            <a:off x="13040139" y="5307496"/>
            <a:ext cx="2285596" cy="3055918"/>
          </a:xfrm>
          <a:prstGeom prst="rect">
            <a:avLst/>
          </a:prstGeom>
          <a:solidFill>
            <a:srgbClr val="2222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DC279AAC-0706-F4F7-4265-6862301E9CF9}"/>
              </a:ext>
            </a:extLst>
          </p:cNvPr>
          <p:cNvPicPr>
            <a:picLocks noChangeAspect="1"/>
          </p:cNvPicPr>
          <p:nvPr/>
        </p:nvPicPr>
        <p:blipFill rotWithShape="1">
          <a:blip r:embed="rId2">
            <a:extLst>
              <a:ext uri="{28A0092B-C50C-407E-A947-70E740481C1C}">
                <a14:useLocalDpi xmlns:a14="http://schemas.microsoft.com/office/drawing/2010/main" val="0"/>
              </a:ext>
            </a:extLst>
          </a:blip>
          <a:srcRect l="-27" t="49456" r="28075"/>
          <a:stretch/>
        </p:blipFill>
        <p:spPr>
          <a:xfrm>
            <a:off x="13336051" y="5482913"/>
            <a:ext cx="10457056" cy="7709385"/>
          </a:xfrm>
          <a:prstGeom prst="rect">
            <a:avLst/>
          </a:prstGeom>
        </p:spPr>
      </p:pic>
    </p:spTree>
    <p:extLst>
      <p:ext uri="{BB962C8B-B14F-4D97-AF65-F5344CB8AC3E}">
        <p14:creationId xmlns:p14="http://schemas.microsoft.com/office/powerpoint/2010/main" val="2904798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2D035C3F-039D-CE91-BB84-BC817B5B8795}"/>
              </a:ext>
            </a:extLst>
          </p:cNvPr>
          <p:cNvSpPr txBox="1"/>
          <p:nvPr/>
        </p:nvSpPr>
        <p:spPr>
          <a:xfrm>
            <a:off x="3067665" y="1622323"/>
            <a:ext cx="19467872" cy="12093677"/>
          </a:xfrm>
          <a:prstGeom prst="rect">
            <a:avLst/>
          </a:prstGeom>
          <a:noFill/>
        </p:spPr>
        <p:txBody>
          <a:bodyPr wrap="square" numCol="2">
            <a:spAutoFit/>
          </a:bodyPr>
          <a:lstStyle/>
          <a:p>
            <a:r>
              <a:rPr lang="en-US" sz="2800" dirty="0">
                <a:solidFill>
                  <a:schemeClr val="bg1"/>
                </a:solidFill>
              </a:rPr>
              <a:t>24.10.2024 , 18:15 - 20:00</a:t>
            </a:r>
          </a:p>
          <a:p>
            <a:r>
              <a:rPr lang="en-US" sz="2800" dirty="0">
                <a:solidFill>
                  <a:schemeClr val="bg1"/>
                </a:solidFill>
              </a:rPr>
              <a:t>General Introduction</a:t>
            </a:r>
          </a:p>
          <a:p>
            <a:r>
              <a:rPr lang="en-US" sz="2800" dirty="0">
                <a:solidFill>
                  <a:schemeClr val="bg1"/>
                </a:solidFill>
              </a:rPr>
              <a:t>Steffen &amp; Hannes</a:t>
            </a:r>
          </a:p>
          <a:p>
            <a:endParaRPr lang="en-US" sz="2800" dirty="0">
              <a:solidFill>
                <a:schemeClr val="bg1"/>
              </a:solidFill>
            </a:endParaRPr>
          </a:p>
          <a:p>
            <a:r>
              <a:rPr lang="en-US" sz="2800" dirty="0">
                <a:solidFill>
                  <a:schemeClr val="bg1"/>
                </a:solidFill>
              </a:rPr>
              <a:t>07.11.2024 , 18:15 - 20:00</a:t>
            </a:r>
          </a:p>
          <a:p>
            <a:r>
              <a:rPr lang="en-US" sz="2800" dirty="0">
                <a:solidFill>
                  <a:schemeClr val="bg1"/>
                </a:solidFill>
              </a:rPr>
              <a:t>Introduction to TensorFlow</a:t>
            </a:r>
          </a:p>
          <a:p>
            <a:r>
              <a:rPr lang="en-US" sz="2800" dirty="0">
                <a:solidFill>
                  <a:schemeClr val="bg1"/>
                </a:solidFill>
              </a:rPr>
              <a:t>Jake</a:t>
            </a:r>
          </a:p>
          <a:p>
            <a:endParaRPr lang="en-US" sz="2800" dirty="0">
              <a:solidFill>
                <a:schemeClr val="bg1"/>
              </a:solidFill>
            </a:endParaRPr>
          </a:p>
          <a:p>
            <a:r>
              <a:rPr lang="en-US" sz="2800" dirty="0">
                <a:solidFill>
                  <a:schemeClr val="bg1"/>
                </a:solidFill>
              </a:rPr>
              <a:t>14.11.2024, 18:15 - 20:00</a:t>
            </a:r>
          </a:p>
          <a:p>
            <a:r>
              <a:rPr lang="en-US" sz="2800" dirty="0">
                <a:solidFill>
                  <a:schemeClr val="bg1"/>
                </a:solidFill>
              </a:rPr>
              <a:t>Introduction to TensorFlow</a:t>
            </a:r>
          </a:p>
          <a:p>
            <a:r>
              <a:rPr lang="en-US" sz="2800" dirty="0">
                <a:solidFill>
                  <a:schemeClr val="bg1"/>
                </a:solidFill>
              </a:rPr>
              <a:t>Hannes</a:t>
            </a:r>
          </a:p>
          <a:p>
            <a:endParaRPr lang="en-US" sz="2800" dirty="0">
              <a:solidFill>
                <a:schemeClr val="bg1"/>
              </a:solidFill>
            </a:endParaRPr>
          </a:p>
          <a:p>
            <a:r>
              <a:rPr lang="en-US" sz="2800" dirty="0">
                <a:solidFill>
                  <a:schemeClr val="bg1"/>
                </a:solidFill>
              </a:rPr>
              <a:t>21.11.2024, 18:15 - 20:00</a:t>
            </a:r>
          </a:p>
          <a:p>
            <a:r>
              <a:rPr lang="en-US" sz="2800" dirty="0">
                <a:solidFill>
                  <a:schemeClr val="bg1"/>
                </a:solidFill>
              </a:rPr>
              <a:t>Convolutional Neural Networks, Part I</a:t>
            </a:r>
          </a:p>
          <a:p>
            <a:r>
              <a:rPr lang="en-US" sz="2800" dirty="0">
                <a:solidFill>
                  <a:schemeClr val="bg1"/>
                </a:solidFill>
              </a:rPr>
              <a:t>Jeremy</a:t>
            </a:r>
          </a:p>
          <a:p>
            <a:endParaRPr lang="en-US" sz="2800" dirty="0">
              <a:solidFill>
                <a:schemeClr val="bg1"/>
              </a:solidFill>
            </a:endParaRPr>
          </a:p>
          <a:p>
            <a:r>
              <a:rPr lang="en-US" sz="2800" dirty="0">
                <a:solidFill>
                  <a:schemeClr val="bg1"/>
                </a:solidFill>
              </a:rPr>
              <a:t>28.11.2024, 18:15 - 20:00</a:t>
            </a:r>
          </a:p>
          <a:p>
            <a:r>
              <a:rPr lang="en-US" sz="2800" dirty="0">
                <a:solidFill>
                  <a:schemeClr val="bg1"/>
                </a:solidFill>
              </a:rPr>
              <a:t>Convolutional Neural Networks, Part II</a:t>
            </a:r>
          </a:p>
          <a:p>
            <a:r>
              <a:rPr lang="en-US" sz="2800" dirty="0">
                <a:solidFill>
                  <a:schemeClr val="bg1"/>
                </a:solidFill>
              </a:rPr>
              <a:t>Steffen</a:t>
            </a:r>
          </a:p>
          <a:p>
            <a:endParaRPr lang="en-US" sz="2800" dirty="0">
              <a:solidFill>
                <a:schemeClr val="bg1"/>
              </a:solidFill>
            </a:endParaRPr>
          </a:p>
          <a:p>
            <a:r>
              <a:rPr lang="en-US" sz="2800" dirty="0">
                <a:solidFill>
                  <a:schemeClr val="bg1"/>
                </a:solidFill>
              </a:rPr>
              <a:t>05.12.2024, 18:15 - 20:00</a:t>
            </a:r>
          </a:p>
          <a:p>
            <a:r>
              <a:rPr lang="en-US" sz="2800" dirty="0">
                <a:solidFill>
                  <a:schemeClr val="bg1"/>
                </a:solidFill>
              </a:rPr>
              <a:t>Natural Language Processing, Part I</a:t>
            </a:r>
          </a:p>
          <a:p>
            <a:r>
              <a:rPr lang="en-US" sz="2800" dirty="0">
                <a:solidFill>
                  <a:schemeClr val="bg1"/>
                </a:solidFill>
              </a:rPr>
              <a:t>Hannes</a:t>
            </a: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r>
              <a:rPr lang="en-US" sz="2800" dirty="0">
                <a:solidFill>
                  <a:schemeClr val="bg1"/>
                </a:solidFill>
              </a:rPr>
              <a:t>12.12.2024, 18:15 - 20:00</a:t>
            </a:r>
          </a:p>
          <a:p>
            <a:r>
              <a:rPr lang="en-US" sz="2800" dirty="0">
                <a:solidFill>
                  <a:schemeClr val="bg1"/>
                </a:solidFill>
              </a:rPr>
              <a:t>Natural Language Processing, Part II</a:t>
            </a:r>
          </a:p>
          <a:p>
            <a:r>
              <a:rPr lang="en-US" sz="2800" dirty="0">
                <a:solidFill>
                  <a:schemeClr val="bg1"/>
                </a:solidFill>
              </a:rPr>
              <a:t>Jake</a:t>
            </a:r>
          </a:p>
          <a:p>
            <a:endParaRPr lang="en-US" sz="2800" dirty="0">
              <a:solidFill>
                <a:schemeClr val="bg1"/>
              </a:solidFill>
            </a:endParaRPr>
          </a:p>
          <a:p>
            <a:r>
              <a:rPr lang="en-US" sz="2800" dirty="0">
                <a:solidFill>
                  <a:schemeClr val="bg1"/>
                </a:solidFill>
              </a:rPr>
              <a:t>19.12.2024, 18:15 - 20:00</a:t>
            </a:r>
          </a:p>
          <a:p>
            <a:r>
              <a:rPr lang="en-US" sz="2800" dirty="0">
                <a:solidFill>
                  <a:schemeClr val="bg1"/>
                </a:solidFill>
              </a:rPr>
              <a:t>Project Work</a:t>
            </a:r>
          </a:p>
          <a:p>
            <a:r>
              <a:rPr lang="en-US" sz="2800" dirty="0">
                <a:solidFill>
                  <a:schemeClr val="bg1"/>
                </a:solidFill>
              </a:rPr>
              <a:t>Alle</a:t>
            </a:r>
          </a:p>
          <a:p>
            <a:endParaRPr lang="en-US" sz="2800" dirty="0">
              <a:solidFill>
                <a:schemeClr val="bg1"/>
              </a:solidFill>
            </a:endParaRPr>
          </a:p>
          <a:p>
            <a:r>
              <a:rPr lang="en-US" sz="2800" dirty="0">
                <a:solidFill>
                  <a:schemeClr val="bg1"/>
                </a:solidFill>
              </a:rPr>
              <a:t>02.01.2025, 18:15 - 20:00</a:t>
            </a:r>
          </a:p>
          <a:p>
            <a:r>
              <a:rPr lang="en-US" sz="2800" dirty="0">
                <a:solidFill>
                  <a:schemeClr val="bg1"/>
                </a:solidFill>
              </a:rPr>
              <a:t>Sequences, Time Series and Prediction, Part I</a:t>
            </a:r>
          </a:p>
          <a:p>
            <a:r>
              <a:rPr lang="en-US" sz="2800" dirty="0">
                <a:solidFill>
                  <a:schemeClr val="bg1"/>
                </a:solidFill>
              </a:rPr>
              <a:t>Jeremy</a:t>
            </a:r>
          </a:p>
          <a:p>
            <a:endParaRPr lang="en-US" sz="2800" dirty="0">
              <a:solidFill>
                <a:schemeClr val="bg1"/>
              </a:solidFill>
            </a:endParaRPr>
          </a:p>
          <a:p>
            <a:r>
              <a:rPr lang="en-US" sz="2800" dirty="0">
                <a:solidFill>
                  <a:schemeClr val="bg1"/>
                </a:solidFill>
              </a:rPr>
              <a:t>09.01.2025, 18:15 - 20:00</a:t>
            </a:r>
          </a:p>
          <a:p>
            <a:r>
              <a:rPr lang="en-US" sz="2800" dirty="0">
                <a:solidFill>
                  <a:schemeClr val="bg1"/>
                </a:solidFill>
              </a:rPr>
              <a:t>Sequences, Time Series and Prediction, Part II</a:t>
            </a:r>
          </a:p>
          <a:p>
            <a:r>
              <a:rPr lang="en-US" sz="2800" dirty="0">
                <a:solidFill>
                  <a:schemeClr val="bg1"/>
                </a:solidFill>
              </a:rPr>
              <a:t>Jeremy</a:t>
            </a:r>
          </a:p>
          <a:p>
            <a:endParaRPr lang="en-US" sz="2800" dirty="0">
              <a:solidFill>
                <a:schemeClr val="bg1"/>
              </a:solidFill>
            </a:endParaRPr>
          </a:p>
          <a:p>
            <a:r>
              <a:rPr lang="en-US" sz="2800" dirty="0">
                <a:solidFill>
                  <a:schemeClr val="bg1"/>
                </a:solidFill>
              </a:rPr>
              <a:t>16.01.2025, 18:15 - 20:00</a:t>
            </a:r>
          </a:p>
          <a:p>
            <a:r>
              <a:rPr lang="en-US" sz="2800" dirty="0">
                <a:solidFill>
                  <a:schemeClr val="bg1"/>
                </a:solidFill>
              </a:rPr>
              <a:t>Presentation of the Final Projects, Part I</a:t>
            </a:r>
          </a:p>
          <a:p>
            <a:r>
              <a:rPr lang="en-US" sz="2800" dirty="0">
                <a:solidFill>
                  <a:schemeClr val="bg1"/>
                </a:solidFill>
              </a:rPr>
              <a:t>Hannes &amp; Steffen</a:t>
            </a:r>
          </a:p>
          <a:p>
            <a:endParaRPr lang="en-US" sz="2800" dirty="0">
              <a:solidFill>
                <a:schemeClr val="bg1"/>
              </a:solidFill>
            </a:endParaRPr>
          </a:p>
          <a:p>
            <a:r>
              <a:rPr lang="en-US" sz="2800" dirty="0">
                <a:solidFill>
                  <a:schemeClr val="bg1"/>
                </a:solidFill>
              </a:rPr>
              <a:t>23.01.2025, 18:15 - 20:00</a:t>
            </a:r>
          </a:p>
          <a:p>
            <a:r>
              <a:rPr lang="en-US" sz="2800" dirty="0">
                <a:solidFill>
                  <a:schemeClr val="bg1"/>
                </a:solidFill>
              </a:rPr>
              <a:t>Presentation of the Final Projects, Part II</a:t>
            </a:r>
          </a:p>
          <a:p>
            <a:r>
              <a:rPr lang="en-US" sz="2800" dirty="0">
                <a:solidFill>
                  <a:schemeClr val="bg1"/>
                </a:solidFill>
              </a:rPr>
              <a:t>Hannes &amp; Steffen</a:t>
            </a:r>
          </a:p>
        </p:txBody>
      </p:sp>
    </p:spTree>
    <p:extLst>
      <p:ext uri="{BB962C8B-B14F-4D97-AF65-F5344CB8AC3E}">
        <p14:creationId xmlns:p14="http://schemas.microsoft.com/office/powerpoint/2010/main" val="17243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95F1BEF-E896-4723-B337-9EBB51DD92E7}"/>
              </a:ext>
            </a:extLst>
          </p:cNvPr>
          <p:cNvSpPr>
            <a:spLocks noGrp="1"/>
          </p:cNvSpPr>
          <p:nvPr>
            <p:ph type="title"/>
          </p:nvPr>
        </p:nvSpPr>
        <p:spPr/>
        <p:txBody>
          <a:bodyPr/>
          <a:lstStyle/>
          <a:p>
            <a:r>
              <a:rPr lang="en-US"/>
              <a:t>First Breakout</a:t>
            </a:r>
          </a:p>
        </p:txBody>
      </p:sp>
      <p:sp>
        <p:nvSpPr>
          <p:cNvPr id="5" name="Inhaltsplatzhalter 4">
            <a:extLst>
              <a:ext uri="{FF2B5EF4-FFF2-40B4-BE49-F238E27FC236}">
                <a16:creationId xmlns:a16="http://schemas.microsoft.com/office/drawing/2014/main" id="{28ABE01B-2E22-4F4D-AE25-846FE40940C8}"/>
              </a:ext>
            </a:extLst>
          </p:cNvPr>
          <p:cNvSpPr>
            <a:spLocks noGrp="1"/>
          </p:cNvSpPr>
          <p:nvPr>
            <p:ph idx="1"/>
          </p:nvPr>
        </p:nvSpPr>
        <p:spPr>
          <a:xfrm>
            <a:off x="3213099" y="4523016"/>
            <a:ext cx="17957801" cy="6383866"/>
          </a:xfrm>
        </p:spPr>
        <p:txBody>
          <a:bodyPr>
            <a:normAutofit lnSpcReduction="10000"/>
          </a:bodyPr>
          <a:lstStyle/>
          <a:p>
            <a:r>
              <a:rPr lang="en-US" dirty="0"/>
              <a:t>15-20 Minutes</a:t>
            </a:r>
          </a:p>
          <a:p>
            <a:endParaRPr lang="en-US" dirty="0"/>
          </a:p>
          <a:p>
            <a:r>
              <a:rPr lang="en-US" dirty="0"/>
              <a:t>Present yourself</a:t>
            </a:r>
          </a:p>
          <a:p>
            <a:endParaRPr lang="en-US" dirty="0"/>
          </a:p>
          <a:p>
            <a:r>
              <a:rPr lang="en-US" dirty="0"/>
              <a:t>Discussion Questions: </a:t>
            </a:r>
          </a:p>
          <a:p>
            <a:pPr lvl="1"/>
            <a:r>
              <a:rPr lang="en-US" dirty="0"/>
              <a:t>Do you know examples for Machine Learning?</a:t>
            </a:r>
          </a:p>
          <a:p>
            <a:pPr lvl="1"/>
            <a:r>
              <a:rPr lang="en-US" dirty="0"/>
              <a:t>Do you know examples for Deep Learning?</a:t>
            </a:r>
          </a:p>
        </p:txBody>
      </p:sp>
    </p:spTree>
    <p:extLst>
      <p:ext uri="{BB962C8B-B14F-4D97-AF65-F5344CB8AC3E}">
        <p14:creationId xmlns:p14="http://schemas.microsoft.com/office/powerpoint/2010/main" val="1978412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9B1AA867-34E5-49CB-9C41-322CEBF8B62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3768090" y="1202096"/>
            <a:ext cx="16847820" cy="113118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B349C733-7FBE-42E8-B80F-546CB009E955}"/>
              </a:ext>
            </a:extLst>
          </p:cNvPr>
          <p:cNvSpPr txBox="1"/>
          <p:nvPr/>
        </p:nvSpPr>
        <p:spPr>
          <a:xfrm>
            <a:off x="4660038" y="12638782"/>
            <a:ext cx="15063924" cy="1077218"/>
          </a:xfrm>
          <a:prstGeom prst="rect">
            <a:avLst/>
          </a:prstGeom>
          <a:noFill/>
        </p:spPr>
        <p:txBody>
          <a:bodyPr wrap="square">
            <a:spAutoFit/>
          </a:bodyPr>
          <a:lstStyle/>
          <a:p>
            <a:pPr indent="0" algn="ctr"/>
            <a:r>
              <a:rPr lang="en-US" sz="3200" i="1" dirty="0">
                <a:solidFill>
                  <a:schemeClr val="bg1"/>
                </a:solidFill>
                <a:effectLst/>
              </a:rPr>
              <a:t>Deep Learning vs. Machine Learning—What’s the Difference?</a:t>
            </a:r>
            <a:r>
              <a:rPr lang="en-US" sz="3200" dirty="0">
                <a:solidFill>
                  <a:schemeClr val="bg1"/>
                </a:solidFill>
                <a:effectLst/>
              </a:rPr>
              <a:t> (2021, February 8). Flatiron School. </a:t>
            </a:r>
            <a:r>
              <a:rPr lang="en-US" sz="3200" dirty="0">
                <a:solidFill>
                  <a:schemeClr val="bg1"/>
                </a:solidFill>
                <a:effectLst/>
                <a:hlinkClick r:id="rId3">
                  <a:extLst>
                    <a:ext uri="{A12FA001-AC4F-418D-AE19-62706E023703}">
                      <ahyp:hlinkClr xmlns:ahyp="http://schemas.microsoft.com/office/drawing/2018/hyperlinkcolor" val="tx"/>
                    </a:ext>
                  </a:extLst>
                </a:hlinkClick>
              </a:rPr>
              <a:t>https://flatironschool.com/blog/deep-learning-vs-machine-learning/</a:t>
            </a:r>
            <a:endParaRPr lang="en-US" sz="3200" dirty="0">
              <a:solidFill>
                <a:schemeClr val="bg1"/>
              </a:solidFill>
              <a:effectLst/>
            </a:endParaRPr>
          </a:p>
        </p:txBody>
      </p:sp>
    </p:spTree>
    <p:extLst>
      <p:ext uri="{BB962C8B-B14F-4D97-AF65-F5344CB8AC3E}">
        <p14:creationId xmlns:p14="http://schemas.microsoft.com/office/powerpoint/2010/main" val="3279012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81F6366-E120-4D5E-930F-702071B71F2F}"/>
              </a:ext>
            </a:extLst>
          </p:cNvPr>
          <p:cNvSpPr>
            <a:spLocks noGrp="1"/>
          </p:cNvSpPr>
          <p:nvPr>
            <p:ph idx="1"/>
          </p:nvPr>
        </p:nvSpPr>
        <p:spPr>
          <a:xfrm>
            <a:off x="1676400" y="1974850"/>
            <a:ext cx="21031200" cy="2749550"/>
          </a:xfrm>
        </p:spPr>
        <p:txBody>
          <a:bodyPr/>
          <a:lstStyle/>
          <a:p>
            <a:pPr marL="0" indent="0">
              <a:buNone/>
            </a:pPr>
            <a:r>
              <a:rPr lang="en-US" sz="6000" dirty="0"/>
              <a:t>“What's the difference between data science, machine learning, and artificial intelligence?”</a:t>
            </a:r>
          </a:p>
          <a:p>
            <a:pPr indent="0" algn="r">
              <a:buNone/>
            </a:pPr>
            <a:r>
              <a:rPr lang="en-US" sz="3600" dirty="0">
                <a:hlinkClick r:id="rId2"/>
              </a:rPr>
              <a:t>http://varianceexplained.org/r/ds-ml-ai</a:t>
            </a:r>
            <a:endParaRPr lang="en-US" dirty="0"/>
          </a:p>
          <a:p>
            <a:pPr marL="0" indent="0">
              <a:buNone/>
            </a:pPr>
            <a:endParaRPr lang="en-DE" dirty="0"/>
          </a:p>
        </p:txBody>
      </p:sp>
      <p:sp>
        <p:nvSpPr>
          <p:cNvPr id="4" name="Inhaltsplatzhalter 2">
            <a:extLst>
              <a:ext uri="{FF2B5EF4-FFF2-40B4-BE49-F238E27FC236}">
                <a16:creationId xmlns:a16="http://schemas.microsoft.com/office/drawing/2014/main" id="{C04FB4C5-E6AD-4326-ACC2-819E6E5555B7}"/>
              </a:ext>
            </a:extLst>
          </p:cNvPr>
          <p:cNvSpPr txBox="1">
            <a:spLocks/>
          </p:cNvSpPr>
          <p:nvPr/>
        </p:nvSpPr>
        <p:spPr>
          <a:xfrm>
            <a:off x="1676400" y="6858000"/>
            <a:ext cx="21031200" cy="4425949"/>
          </a:xfrm>
          <a:prstGeom prst="rect">
            <a:avLst/>
          </a:prstGeom>
        </p:spPr>
        <p:txBody>
          <a:bodyPr vert="horz" lIns="91440" tIns="45720" rIns="91440" bIns="45720" rtlCol="0">
            <a:normAutofit fontScale="92500" lnSpcReduction="20000"/>
          </a:bodyPr>
          <a:lstStyle>
            <a:lvl1pPr marL="892175" indent="-892175" algn="l" defTabSz="1828800" rtl="0" eaLnBrk="1" latinLnBrk="0" hangingPunct="1">
              <a:lnSpc>
                <a:spcPct val="90000"/>
              </a:lnSpc>
              <a:spcBef>
                <a:spcPts val="2000"/>
              </a:spcBef>
              <a:buFont typeface="Wingdings" panose="05000000000000000000" pitchFamily="2" charset="2"/>
              <a:buChar char="§"/>
              <a:defRPr sz="5600" kern="1200">
                <a:solidFill>
                  <a:schemeClr val="bg1"/>
                </a:solidFill>
                <a:latin typeface="Overpass Heavy" panose="00000A00000000000000" pitchFamily="50" charset="0"/>
                <a:ea typeface="+mn-ea"/>
                <a:cs typeface="+mn-cs"/>
              </a:defRPr>
            </a:lvl1pPr>
            <a:lvl2pPr marL="1516063" indent="-601663" algn="l" defTabSz="1828800" rtl="0" eaLnBrk="1" latinLnBrk="0" hangingPunct="1">
              <a:lnSpc>
                <a:spcPct val="90000"/>
              </a:lnSpc>
              <a:spcBef>
                <a:spcPts val="1000"/>
              </a:spcBef>
              <a:buFont typeface="Wingdings" panose="05000000000000000000" pitchFamily="2" charset="2"/>
              <a:buChar char="§"/>
              <a:defRPr sz="4800" kern="1200">
                <a:solidFill>
                  <a:schemeClr val="bg1"/>
                </a:solidFill>
                <a:latin typeface="Overpass Heavy" panose="00000A00000000000000" pitchFamily="50" charset="0"/>
                <a:ea typeface="+mn-ea"/>
                <a:cs typeface="+mn-cs"/>
              </a:defRPr>
            </a:lvl2pPr>
            <a:lvl3pPr marL="2286000" indent="-457200" algn="l" defTabSz="1828800" rtl="0" eaLnBrk="1" latinLnBrk="0" hangingPunct="1">
              <a:lnSpc>
                <a:spcPct val="90000"/>
              </a:lnSpc>
              <a:spcBef>
                <a:spcPts val="1000"/>
              </a:spcBef>
              <a:buFont typeface="Wingdings" panose="05000000000000000000" pitchFamily="2" charset="2"/>
              <a:buChar char="§"/>
              <a:defRPr sz="4000" kern="1200">
                <a:solidFill>
                  <a:schemeClr val="bg1"/>
                </a:solidFill>
                <a:latin typeface="Overpass Heavy" panose="00000A00000000000000" pitchFamily="50" charset="0"/>
                <a:ea typeface="+mn-ea"/>
                <a:cs typeface="+mn-cs"/>
              </a:defRPr>
            </a:lvl3pPr>
            <a:lvl4pPr marL="32004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4pPr>
            <a:lvl5pPr marL="41148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Font typeface="Wingdings" panose="05000000000000000000" pitchFamily="2" charset="2"/>
              <a:buNone/>
            </a:pPr>
            <a:r>
              <a:rPr lang="en-US" sz="6000" dirty="0"/>
              <a:t>Data science produces insights.</a:t>
            </a:r>
          </a:p>
          <a:p>
            <a:pPr marL="0" indent="0" algn="ctr">
              <a:buFont typeface="Wingdings" panose="05000000000000000000" pitchFamily="2" charset="2"/>
              <a:buNone/>
            </a:pPr>
            <a:endParaRPr lang="en-US" sz="6000" dirty="0"/>
          </a:p>
          <a:p>
            <a:pPr marL="0" indent="0" algn="ctr">
              <a:buFont typeface="Wingdings" panose="05000000000000000000" pitchFamily="2" charset="2"/>
              <a:buNone/>
            </a:pPr>
            <a:r>
              <a:rPr lang="en-US" sz="6000" dirty="0"/>
              <a:t>Machine learning produces predictions.</a:t>
            </a:r>
          </a:p>
          <a:p>
            <a:pPr marL="0" indent="0" algn="ctr">
              <a:buFont typeface="Wingdings" panose="05000000000000000000" pitchFamily="2" charset="2"/>
              <a:buNone/>
            </a:pPr>
            <a:endParaRPr lang="en-US" sz="6000" dirty="0"/>
          </a:p>
          <a:p>
            <a:pPr marL="0" indent="0" algn="ctr">
              <a:buFont typeface="Wingdings" panose="05000000000000000000" pitchFamily="2" charset="2"/>
              <a:buNone/>
            </a:pPr>
            <a:r>
              <a:rPr lang="en-US" sz="6000" dirty="0"/>
              <a:t>Artificial intelligence produces actions. </a:t>
            </a:r>
            <a:endParaRPr lang="en-US" dirty="0"/>
          </a:p>
        </p:txBody>
      </p:sp>
    </p:spTree>
    <p:extLst>
      <p:ext uri="{BB962C8B-B14F-4D97-AF65-F5344CB8AC3E}">
        <p14:creationId xmlns:p14="http://schemas.microsoft.com/office/powerpoint/2010/main" val="903960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F89EBD-C2DA-4212-9D19-8285493931C0}"/>
              </a:ext>
            </a:extLst>
          </p:cNvPr>
          <p:cNvSpPr>
            <a:spLocks noGrp="1"/>
          </p:cNvSpPr>
          <p:nvPr>
            <p:ph type="title"/>
          </p:nvPr>
        </p:nvSpPr>
        <p:spPr/>
        <p:txBody>
          <a:bodyPr/>
          <a:lstStyle/>
          <a:p>
            <a:r>
              <a:rPr lang="en-US" dirty="0"/>
              <a:t>Artificial Intelligence</a:t>
            </a:r>
          </a:p>
        </p:txBody>
      </p:sp>
      <p:sp>
        <p:nvSpPr>
          <p:cNvPr id="3" name="Inhaltsplatzhalter 2">
            <a:extLst>
              <a:ext uri="{FF2B5EF4-FFF2-40B4-BE49-F238E27FC236}">
                <a16:creationId xmlns:a16="http://schemas.microsoft.com/office/drawing/2014/main" id="{75FF4EFE-A569-4555-8B5E-5B6E48BE8762}"/>
              </a:ext>
            </a:extLst>
          </p:cNvPr>
          <p:cNvSpPr>
            <a:spLocks noGrp="1"/>
          </p:cNvSpPr>
          <p:nvPr>
            <p:ph idx="1"/>
          </p:nvPr>
        </p:nvSpPr>
        <p:spPr>
          <a:xfrm>
            <a:off x="1676400" y="3381377"/>
            <a:ext cx="21031200" cy="9334499"/>
          </a:xfrm>
        </p:spPr>
        <p:txBody>
          <a:bodyPr>
            <a:normAutofit fontScale="85000" lnSpcReduction="20000"/>
          </a:bodyPr>
          <a:lstStyle/>
          <a:p>
            <a:pPr marL="0" indent="0">
              <a:buNone/>
            </a:pPr>
            <a:br>
              <a:rPr lang="en-US" dirty="0"/>
            </a:br>
            <a:r>
              <a:rPr lang="en-US" dirty="0"/>
              <a:t>„an autonomous agent executes or recommends actions“</a:t>
            </a:r>
          </a:p>
          <a:p>
            <a:pPr marL="0" indent="0" algn="r">
              <a:buNone/>
            </a:pPr>
            <a:r>
              <a:rPr lang="en-US" sz="4600" dirty="0"/>
              <a:t>(Poole, Mackworth, &amp; Goebel, 1998)</a:t>
            </a:r>
          </a:p>
          <a:p>
            <a:pPr marL="0" indent="0">
              <a:buNone/>
            </a:pPr>
            <a:endParaRPr lang="de-DE" dirty="0"/>
          </a:p>
          <a:p>
            <a:pPr marL="0" indent="0">
              <a:buNone/>
            </a:pPr>
            <a:endParaRPr lang="en-US" dirty="0"/>
          </a:p>
          <a:p>
            <a:pPr marL="0" indent="0">
              <a:buNone/>
            </a:pPr>
            <a:r>
              <a:rPr lang="de-DE" dirty="0"/>
              <a:t>„</a:t>
            </a:r>
            <a:r>
              <a:rPr lang="en-US" dirty="0"/>
              <a:t>Systems with 'intelligent' behavior that analyze their environment and act with a certain degree of autonomy to achieve certain goals</a:t>
            </a:r>
            <a:r>
              <a:rPr lang="de-DE" dirty="0"/>
              <a:t>. “</a:t>
            </a:r>
          </a:p>
          <a:p>
            <a:pPr marL="0" indent="0" algn="r">
              <a:buNone/>
            </a:pPr>
            <a:r>
              <a:rPr lang="de-DE" sz="4600" dirty="0"/>
              <a:t>(</a:t>
            </a:r>
            <a:r>
              <a:rPr lang="en-US" sz="4600" dirty="0"/>
              <a:t>European Commission, 2018</a:t>
            </a:r>
            <a:r>
              <a:rPr lang="de-DE" sz="4600" dirty="0"/>
              <a:t>)</a:t>
            </a:r>
          </a:p>
          <a:p>
            <a:pPr marL="0" indent="0">
              <a:buNone/>
            </a:pPr>
            <a:endParaRPr lang="de-DE" sz="4600" dirty="0"/>
          </a:p>
          <a:p>
            <a:pPr marL="0" indent="0">
              <a:buNone/>
            </a:pPr>
            <a:endParaRPr lang="de-DE" dirty="0"/>
          </a:p>
          <a:p>
            <a:pPr marL="0" indent="0">
              <a:buNone/>
            </a:pPr>
            <a:r>
              <a:rPr lang="de-DE" dirty="0"/>
              <a:t>„</a:t>
            </a:r>
            <a:r>
              <a:rPr lang="en-US" dirty="0"/>
              <a:t>By artificial intelligence we mean highly developed software systems that are capable of learning and training to master complex tasks</a:t>
            </a:r>
            <a:r>
              <a:rPr lang="de-DE" dirty="0"/>
              <a:t>.“</a:t>
            </a:r>
          </a:p>
          <a:p>
            <a:pPr marL="0" indent="0" algn="r">
              <a:buNone/>
            </a:pPr>
            <a:r>
              <a:rPr lang="de-DE" sz="4600" dirty="0"/>
              <a:t>(</a:t>
            </a:r>
            <a:r>
              <a:rPr lang="en-US" sz="4600" dirty="0"/>
              <a:t>AI-Strategy of the State Schleswig-Holstein, 2019</a:t>
            </a:r>
            <a:r>
              <a:rPr lang="de-DE" sz="4600" dirty="0"/>
              <a:t>)</a:t>
            </a:r>
          </a:p>
        </p:txBody>
      </p:sp>
    </p:spTree>
    <p:extLst>
      <p:ext uri="{BB962C8B-B14F-4D97-AF65-F5344CB8AC3E}">
        <p14:creationId xmlns:p14="http://schemas.microsoft.com/office/powerpoint/2010/main" val="1278862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9">
            <a:extLst>
              <a:ext uri="{FF2B5EF4-FFF2-40B4-BE49-F238E27FC236}">
                <a16:creationId xmlns:a16="http://schemas.microsoft.com/office/drawing/2014/main" id="{CEF038BD-6F9D-1886-3FA6-41370DE55973}"/>
              </a:ext>
            </a:extLst>
          </p:cNvPr>
          <p:cNvPicPr>
            <a:picLocks noGrp="1" noChangeAspect="1"/>
          </p:cNvPicPr>
          <p:nvPr>
            <p:ph idx="1"/>
          </p:nvPr>
        </p:nvPicPr>
        <p:blipFill rotWithShape="1">
          <a:blip r:embed="rId2"/>
          <a:srcRect b="87626"/>
          <a:stretch/>
        </p:blipFill>
        <p:spPr>
          <a:xfrm>
            <a:off x="1676400" y="2398025"/>
            <a:ext cx="21031200" cy="10761895"/>
          </a:xfrm>
        </p:spPr>
      </p:pic>
      <p:sp>
        <p:nvSpPr>
          <p:cNvPr id="2" name="Titel 1">
            <a:extLst>
              <a:ext uri="{FF2B5EF4-FFF2-40B4-BE49-F238E27FC236}">
                <a16:creationId xmlns:a16="http://schemas.microsoft.com/office/drawing/2014/main" id="{BF23D456-6908-152D-0A6B-37DD3DBED42B}"/>
              </a:ext>
            </a:extLst>
          </p:cNvPr>
          <p:cNvSpPr>
            <a:spLocks noGrp="1"/>
          </p:cNvSpPr>
          <p:nvPr>
            <p:ph type="title"/>
          </p:nvPr>
        </p:nvSpPr>
        <p:spPr/>
        <p:txBody>
          <a:bodyPr>
            <a:normAutofit fontScale="90000"/>
          </a:bodyPr>
          <a:lstStyle/>
          <a:p>
            <a:r>
              <a:rPr lang="en-US" dirty="0"/>
              <a:t>Do not sign up for the Specialization</a:t>
            </a:r>
            <a:br>
              <a:rPr lang="en-US" dirty="0"/>
            </a:br>
            <a:endParaRPr lang="en-US" dirty="0"/>
          </a:p>
        </p:txBody>
      </p:sp>
      <p:sp>
        <p:nvSpPr>
          <p:cNvPr id="6" name="Textfeld 5">
            <a:extLst>
              <a:ext uri="{FF2B5EF4-FFF2-40B4-BE49-F238E27FC236}">
                <a16:creationId xmlns:a16="http://schemas.microsoft.com/office/drawing/2014/main" id="{616FC0A5-E9E8-6D62-A903-1ED46AD7382D}"/>
              </a:ext>
            </a:extLst>
          </p:cNvPr>
          <p:cNvSpPr txBox="1"/>
          <p:nvPr/>
        </p:nvSpPr>
        <p:spPr>
          <a:xfrm rot="5400000">
            <a:off x="3353863" y="8613626"/>
            <a:ext cx="1414081" cy="2646878"/>
          </a:xfrm>
          <a:prstGeom prst="rect">
            <a:avLst/>
          </a:prstGeom>
          <a:noFill/>
        </p:spPr>
        <p:txBody>
          <a:bodyPr wrap="square" rtlCol="0">
            <a:spAutoFit/>
          </a:bodyPr>
          <a:lstStyle/>
          <a:p>
            <a:pPr algn="ctr"/>
            <a:r>
              <a:rPr lang="de-DE" sz="16600" b="1" dirty="0">
                <a:solidFill>
                  <a:srgbClr val="FF0000"/>
                </a:solidFill>
                <a:latin typeface="Consolas" panose="020B0609020204030204" pitchFamily="49" charset="0"/>
              </a:rPr>
              <a:t>X</a:t>
            </a:r>
            <a:endParaRPr lang="en-US" sz="16600" b="1" dirty="0">
              <a:solidFill>
                <a:srgbClr val="FF0000"/>
              </a:solidFill>
              <a:latin typeface="Consolas" panose="020B0609020204030204" pitchFamily="49" charset="0"/>
            </a:endParaRPr>
          </a:p>
        </p:txBody>
      </p:sp>
      <p:sp>
        <p:nvSpPr>
          <p:cNvPr id="11" name="Pfeil: nach oben 10">
            <a:extLst>
              <a:ext uri="{FF2B5EF4-FFF2-40B4-BE49-F238E27FC236}">
                <a16:creationId xmlns:a16="http://schemas.microsoft.com/office/drawing/2014/main" id="{B434ED3C-2180-A24B-31F9-67FA6F395FE2}"/>
              </a:ext>
            </a:extLst>
          </p:cNvPr>
          <p:cNvSpPr/>
          <p:nvPr/>
        </p:nvSpPr>
        <p:spPr>
          <a:xfrm>
            <a:off x="16306799" y="9675174"/>
            <a:ext cx="888912" cy="1230188"/>
          </a:xfrm>
          <a:prstGeom prst="up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5771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nhaltsplatzhalter 9">
            <a:extLst>
              <a:ext uri="{FF2B5EF4-FFF2-40B4-BE49-F238E27FC236}">
                <a16:creationId xmlns:a16="http://schemas.microsoft.com/office/drawing/2014/main" id="{CEF038BD-6F9D-1886-3FA6-41370DE55973}"/>
              </a:ext>
            </a:extLst>
          </p:cNvPr>
          <p:cNvPicPr>
            <a:picLocks noGrp="1" noChangeAspect="1"/>
          </p:cNvPicPr>
          <p:nvPr>
            <p:ph idx="1"/>
          </p:nvPr>
        </p:nvPicPr>
        <p:blipFill rotWithShape="1">
          <a:blip r:embed="rId2"/>
          <a:srcRect t="37826" b="49800"/>
          <a:stretch/>
        </p:blipFill>
        <p:spPr>
          <a:xfrm>
            <a:off x="1676400" y="2398025"/>
            <a:ext cx="21031200" cy="10761895"/>
          </a:xfrm>
        </p:spPr>
      </p:pic>
      <p:sp>
        <p:nvSpPr>
          <p:cNvPr id="2" name="Titel 1">
            <a:extLst>
              <a:ext uri="{FF2B5EF4-FFF2-40B4-BE49-F238E27FC236}">
                <a16:creationId xmlns:a16="http://schemas.microsoft.com/office/drawing/2014/main" id="{BF23D456-6908-152D-0A6B-37DD3DBED42B}"/>
              </a:ext>
            </a:extLst>
          </p:cNvPr>
          <p:cNvSpPr>
            <a:spLocks noGrp="1"/>
          </p:cNvSpPr>
          <p:nvPr>
            <p:ph type="title"/>
          </p:nvPr>
        </p:nvSpPr>
        <p:spPr/>
        <p:txBody>
          <a:bodyPr/>
          <a:lstStyle/>
          <a:p>
            <a:r>
              <a:rPr lang="en-US" dirty="0"/>
              <a:t>Click on the individual course</a:t>
            </a:r>
            <a:br>
              <a:rPr lang="en-US" dirty="0"/>
            </a:br>
            <a:endParaRPr lang="en-US" dirty="0"/>
          </a:p>
        </p:txBody>
      </p:sp>
      <p:sp>
        <p:nvSpPr>
          <p:cNvPr id="11" name="Pfeil: nach oben 10">
            <a:extLst>
              <a:ext uri="{FF2B5EF4-FFF2-40B4-BE49-F238E27FC236}">
                <a16:creationId xmlns:a16="http://schemas.microsoft.com/office/drawing/2014/main" id="{B434ED3C-2180-A24B-31F9-67FA6F395FE2}"/>
              </a:ext>
            </a:extLst>
          </p:cNvPr>
          <p:cNvSpPr/>
          <p:nvPr/>
        </p:nvSpPr>
        <p:spPr>
          <a:xfrm rot="4166436">
            <a:off x="2402349" y="5770979"/>
            <a:ext cx="888912" cy="1230188"/>
          </a:xfrm>
          <a:prstGeom prst="up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20484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063584-8E13-338A-6A72-AD277FEB051A}"/>
              </a:ext>
            </a:extLst>
          </p:cNvPr>
          <p:cNvSpPr>
            <a:spLocks noGrp="1"/>
          </p:cNvSpPr>
          <p:nvPr>
            <p:ph type="title"/>
          </p:nvPr>
        </p:nvSpPr>
        <p:spPr/>
        <p:txBody>
          <a:bodyPr/>
          <a:lstStyle/>
          <a:p>
            <a:r>
              <a:rPr lang="en-US" dirty="0"/>
              <a:t>Enroll for individual course</a:t>
            </a:r>
            <a:br>
              <a:rPr lang="en-US" dirty="0"/>
            </a:br>
            <a:endParaRPr lang="en-US" dirty="0"/>
          </a:p>
        </p:txBody>
      </p:sp>
      <p:pic>
        <p:nvPicPr>
          <p:cNvPr id="5" name="Inhaltsplatzhalter 4">
            <a:extLst>
              <a:ext uri="{FF2B5EF4-FFF2-40B4-BE49-F238E27FC236}">
                <a16:creationId xmlns:a16="http://schemas.microsoft.com/office/drawing/2014/main" id="{587DFD08-B171-90D4-255B-9212D4E3C277}"/>
              </a:ext>
            </a:extLst>
          </p:cNvPr>
          <p:cNvPicPr>
            <a:picLocks noGrp="1" noChangeAspect="1"/>
          </p:cNvPicPr>
          <p:nvPr>
            <p:ph idx="1"/>
          </p:nvPr>
        </p:nvPicPr>
        <p:blipFill rotWithShape="1">
          <a:blip r:embed="rId2"/>
          <a:srcRect b="17989"/>
          <a:stretch/>
        </p:blipFill>
        <p:spPr>
          <a:xfrm>
            <a:off x="2311361" y="2551062"/>
            <a:ext cx="19761278" cy="10238744"/>
          </a:xfrm>
        </p:spPr>
      </p:pic>
      <p:sp>
        <p:nvSpPr>
          <p:cNvPr id="6" name="Pfeil: nach oben 5">
            <a:extLst>
              <a:ext uri="{FF2B5EF4-FFF2-40B4-BE49-F238E27FC236}">
                <a16:creationId xmlns:a16="http://schemas.microsoft.com/office/drawing/2014/main" id="{8DC530D8-9E68-46EA-5BD2-DC506C1DCBAB}"/>
              </a:ext>
            </a:extLst>
          </p:cNvPr>
          <p:cNvSpPr/>
          <p:nvPr/>
        </p:nvSpPr>
        <p:spPr>
          <a:xfrm rot="4166436">
            <a:off x="2358806" y="10549845"/>
            <a:ext cx="888912" cy="1230188"/>
          </a:xfrm>
          <a:prstGeom prst="up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4170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BC85402-7893-4832-9ED6-CB0CDF021DBD}"/>
              </a:ext>
            </a:extLst>
          </p:cNvPr>
          <p:cNvSpPr>
            <a:spLocks noGrp="1"/>
          </p:cNvSpPr>
          <p:nvPr>
            <p:ph type="title"/>
          </p:nvPr>
        </p:nvSpPr>
        <p:spPr>
          <a:xfrm>
            <a:off x="1676400" y="5532437"/>
            <a:ext cx="21031200" cy="2651126"/>
          </a:xfrm>
        </p:spPr>
        <p:txBody>
          <a:bodyPr/>
          <a:lstStyle/>
          <a:p>
            <a:r>
              <a:rPr lang="en-US" dirty="0"/>
              <a:t>Introduction of the Instructors</a:t>
            </a:r>
          </a:p>
        </p:txBody>
      </p:sp>
    </p:spTree>
    <p:extLst>
      <p:ext uri="{BB962C8B-B14F-4D97-AF65-F5344CB8AC3E}">
        <p14:creationId xmlns:p14="http://schemas.microsoft.com/office/powerpoint/2010/main" val="873222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nhaltsplatzhalter 10">
            <a:extLst>
              <a:ext uri="{FF2B5EF4-FFF2-40B4-BE49-F238E27FC236}">
                <a16:creationId xmlns:a16="http://schemas.microsoft.com/office/drawing/2014/main" id="{AF13697D-7F71-4EA8-4448-A7523FF93666}"/>
              </a:ext>
            </a:extLst>
          </p:cNvPr>
          <p:cNvPicPr>
            <a:picLocks noGrp="1" noChangeAspect="1"/>
          </p:cNvPicPr>
          <p:nvPr>
            <p:ph idx="1"/>
          </p:nvPr>
        </p:nvPicPr>
        <p:blipFill rotWithShape="1">
          <a:blip r:embed="rId2"/>
          <a:srcRect b="13369"/>
          <a:stretch/>
        </p:blipFill>
        <p:spPr>
          <a:xfrm>
            <a:off x="2381312" y="2355480"/>
            <a:ext cx="19621375" cy="10630269"/>
          </a:xfrm>
          <a:prstGeom prst="rect">
            <a:avLst/>
          </a:prstGeom>
        </p:spPr>
      </p:pic>
      <p:sp>
        <p:nvSpPr>
          <p:cNvPr id="2" name="Titel 1">
            <a:extLst>
              <a:ext uri="{FF2B5EF4-FFF2-40B4-BE49-F238E27FC236}">
                <a16:creationId xmlns:a16="http://schemas.microsoft.com/office/drawing/2014/main" id="{FEBE3CC3-99DA-F881-7D70-53DC0521D152}"/>
              </a:ext>
            </a:extLst>
          </p:cNvPr>
          <p:cNvSpPr>
            <a:spLocks noGrp="1"/>
          </p:cNvSpPr>
          <p:nvPr>
            <p:ph type="title"/>
          </p:nvPr>
        </p:nvSpPr>
        <p:spPr/>
        <p:txBody>
          <a:bodyPr/>
          <a:lstStyle/>
          <a:p>
            <a:r>
              <a:rPr lang="en-US" dirty="0"/>
              <a:t>Select Audit modus</a:t>
            </a:r>
            <a:br>
              <a:rPr lang="en-US" dirty="0"/>
            </a:br>
            <a:endParaRPr lang="en-US" dirty="0"/>
          </a:p>
        </p:txBody>
      </p:sp>
      <p:sp>
        <p:nvSpPr>
          <p:cNvPr id="6" name="Pfeil: nach oben 5">
            <a:extLst>
              <a:ext uri="{FF2B5EF4-FFF2-40B4-BE49-F238E27FC236}">
                <a16:creationId xmlns:a16="http://schemas.microsoft.com/office/drawing/2014/main" id="{86D4D591-F494-60A5-836F-F56B05025863}"/>
              </a:ext>
            </a:extLst>
          </p:cNvPr>
          <p:cNvSpPr/>
          <p:nvPr/>
        </p:nvSpPr>
        <p:spPr>
          <a:xfrm rot="4166436">
            <a:off x="7213834" y="11433701"/>
            <a:ext cx="888912" cy="1230188"/>
          </a:xfrm>
          <a:prstGeom prst="upArrow">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0899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CCA020-B186-49B7-B895-D0B590BAD86F}"/>
              </a:ext>
            </a:extLst>
          </p:cNvPr>
          <p:cNvSpPr>
            <a:spLocks noGrp="1"/>
          </p:cNvSpPr>
          <p:nvPr>
            <p:ph type="title"/>
          </p:nvPr>
        </p:nvSpPr>
        <p:spPr/>
        <p:txBody>
          <a:bodyPr/>
          <a:lstStyle/>
          <a:p>
            <a:r>
              <a:rPr lang="en-US"/>
              <a:t>Exercises</a:t>
            </a:r>
          </a:p>
        </p:txBody>
      </p:sp>
      <p:sp>
        <p:nvSpPr>
          <p:cNvPr id="3" name="Inhaltsplatzhalter 2">
            <a:extLst>
              <a:ext uri="{FF2B5EF4-FFF2-40B4-BE49-F238E27FC236}">
                <a16:creationId xmlns:a16="http://schemas.microsoft.com/office/drawing/2014/main" id="{6DF63FFA-D57A-4126-A187-5B05094E99A6}"/>
              </a:ext>
            </a:extLst>
          </p:cNvPr>
          <p:cNvSpPr>
            <a:spLocks noGrp="1"/>
          </p:cNvSpPr>
          <p:nvPr>
            <p:ph idx="1"/>
          </p:nvPr>
        </p:nvSpPr>
        <p:spPr>
          <a:xfrm>
            <a:off x="3309257" y="4718050"/>
            <a:ext cx="16807543" cy="5797550"/>
          </a:xfrm>
        </p:spPr>
        <p:txBody>
          <a:bodyPr/>
          <a:lstStyle/>
          <a:p>
            <a:pPr>
              <a:lnSpc>
                <a:spcPct val="100000"/>
              </a:lnSpc>
            </a:pPr>
            <a:r>
              <a:rPr lang="en-US" dirty="0"/>
              <a:t>Each week two to four of you will present the exercises given in the course handbook</a:t>
            </a:r>
          </a:p>
          <a:p>
            <a:pPr>
              <a:lnSpc>
                <a:spcPct val="100000"/>
              </a:lnSpc>
            </a:pPr>
            <a:endParaRPr lang="en-US" dirty="0"/>
          </a:p>
          <a:p>
            <a:pPr>
              <a:lnSpc>
                <a:spcPct val="100000"/>
              </a:lnSpc>
            </a:pPr>
            <a:r>
              <a:rPr lang="en-US" dirty="0"/>
              <a:t>Each of you presents at least once</a:t>
            </a:r>
          </a:p>
        </p:txBody>
      </p:sp>
    </p:spTree>
    <p:extLst>
      <p:ext uri="{BB962C8B-B14F-4D97-AF65-F5344CB8AC3E}">
        <p14:creationId xmlns:p14="http://schemas.microsoft.com/office/powerpoint/2010/main" val="39304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BC85402-7893-4832-9ED6-CB0CDF021DBD}"/>
              </a:ext>
            </a:extLst>
          </p:cNvPr>
          <p:cNvSpPr>
            <a:spLocks noGrp="1"/>
          </p:cNvSpPr>
          <p:nvPr>
            <p:ph type="title"/>
          </p:nvPr>
        </p:nvSpPr>
        <p:spPr>
          <a:xfrm>
            <a:off x="1676400" y="4987926"/>
            <a:ext cx="21031200" cy="2651126"/>
          </a:xfrm>
        </p:spPr>
        <p:txBody>
          <a:bodyPr/>
          <a:lstStyle/>
          <a:p>
            <a:r>
              <a:rPr lang="en-US" dirty="0"/>
              <a:t>Exercises:</a:t>
            </a:r>
            <a:br>
              <a:rPr lang="en-US" dirty="0"/>
            </a:br>
            <a:r>
              <a:rPr lang="en-US" dirty="0"/>
              <a:t>Who will present next week?</a:t>
            </a:r>
          </a:p>
        </p:txBody>
      </p:sp>
    </p:spTree>
    <p:extLst>
      <p:ext uri="{BB962C8B-B14F-4D97-AF65-F5344CB8AC3E}">
        <p14:creationId xmlns:p14="http://schemas.microsoft.com/office/powerpoint/2010/main" val="971065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E1B686-B03F-44A2-9ABF-B85A2FD2AB22}"/>
              </a:ext>
            </a:extLst>
          </p:cNvPr>
          <p:cNvSpPr>
            <a:spLocks noGrp="1"/>
          </p:cNvSpPr>
          <p:nvPr>
            <p:ph type="title"/>
          </p:nvPr>
        </p:nvSpPr>
        <p:spPr/>
        <p:txBody>
          <a:bodyPr/>
          <a:lstStyle/>
          <a:p>
            <a:r>
              <a:rPr lang="de-DE" dirty="0"/>
              <a:t>Projects</a:t>
            </a:r>
            <a:endParaRPr lang="en-DE" dirty="0"/>
          </a:p>
        </p:txBody>
      </p:sp>
      <p:sp>
        <p:nvSpPr>
          <p:cNvPr id="3" name="Inhaltsplatzhalter 2">
            <a:extLst>
              <a:ext uri="{FF2B5EF4-FFF2-40B4-BE49-F238E27FC236}">
                <a16:creationId xmlns:a16="http://schemas.microsoft.com/office/drawing/2014/main" id="{AE377221-881B-4D43-BAEB-F8BEBFCE3AE8}"/>
              </a:ext>
            </a:extLst>
          </p:cNvPr>
          <p:cNvSpPr>
            <a:spLocks noGrp="1"/>
          </p:cNvSpPr>
          <p:nvPr>
            <p:ph idx="1"/>
          </p:nvPr>
        </p:nvSpPr>
        <p:spPr>
          <a:xfrm>
            <a:off x="1676400" y="4114800"/>
            <a:ext cx="21031200" cy="8239126"/>
          </a:xfrm>
        </p:spPr>
        <p:txBody>
          <a:bodyPr/>
          <a:lstStyle/>
          <a:p>
            <a:pPr marL="0" indent="0">
              <a:buNone/>
            </a:pPr>
            <a:r>
              <a:rPr lang="en-US" dirty="0"/>
              <a:t>Option 1:</a:t>
            </a:r>
          </a:p>
          <a:p>
            <a:pPr marL="0" indent="0">
              <a:buNone/>
            </a:pPr>
            <a:r>
              <a:rPr lang="en-US" dirty="0"/>
              <a:t>	Bring your own idea and data</a:t>
            </a:r>
          </a:p>
          <a:p>
            <a:pPr marL="0" indent="0">
              <a:buNone/>
            </a:pPr>
            <a:endParaRPr lang="en-US" dirty="0"/>
          </a:p>
          <a:p>
            <a:pPr marL="0" indent="0">
              <a:buNone/>
            </a:pPr>
            <a:r>
              <a:rPr lang="en-US" dirty="0"/>
              <a:t>Option 2:</a:t>
            </a:r>
          </a:p>
          <a:p>
            <a:pPr marL="0" indent="0">
              <a:buNone/>
            </a:pPr>
            <a:r>
              <a:rPr lang="en-US" dirty="0"/>
              <a:t>	Do one of the two default projects</a:t>
            </a:r>
          </a:p>
        </p:txBody>
      </p:sp>
    </p:spTree>
    <p:extLst>
      <p:ext uri="{BB962C8B-B14F-4D97-AF65-F5344CB8AC3E}">
        <p14:creationId xmlns:p14="http://schemas.microsoft.com/office/powerpoint/2010/main" val="3880246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31BAA9-BDD8-EF02-80B8-C55393B5E0EC}"/>
              </a:ext>
            </a:extLst>
          </p:cNvPr>
          <p:cNvSpPr>
            <a:spLocks noGrp="1"/>
          </p:cNvSpPr>
          <p:nvPr>
            <p:ph type="title"/>
          </p:nvPr>
        </p:nvSpPr>
        <p:spPr/>
        <p:txBody>
          <a:bodyPr/>
          <a:lstStyle/>
          <a:p>
            <a:r>
              <a:rPr lang="en-US" dirty="0"/>
              <a:t>Relevance of the Projects</a:t>
            </a:r>
          </a:p>
        </p:txBody>
      </p:sp>
      <p:sp>
        <p:nvSpPr>
          <p:cNvPr id="3" name="Inhaltsplatzhalter 2">
            <a:extLst>
              <a:ext uri="{FF2B5EF4-FFF2-40B4-BE49-F238E27FC236}">
                <a16:creationId xmlns:a16="http://schemas.microsoft.com/office/drawing/2014/main" id="{29FFCA35-8DD0-6619-5C13-3565E7B6F444}"/>
              </a:ext>
            </a:extLst>
          </p:cNvPr>
          <p:cNvSpPr>
            <a:spLocks noGrp="1"/>
          </p:cNvSpPr>
          <p:nvPr>
            <p:ph idx="1"/>
          </p:nvPr>
        </p:nvSpPr>
        <p:spPr/>
        <p:txBody>
          <a:bodyPr/>
          <a:lstStyle/>
          <a:p>
            <a:r>
              <a:rPr lang="en-US" dirty="0"/>
              <a:t>Most important for a career in ML will be work experience and your GitHub profile</a:t>
            </a:r>
          </a:p>
          <a:p>
            <a:endParaRPr lang="en-US" dirty="0"/>
          </a:p>
          <a:p>
            <a:r>
              <a:rPr lang="en-US" dirty="0"/>
              <a:t>Focus on building a noteworthy GitHub project repository</a:t>
            </a:r>
          </a:p>
          <a:p>
            <a:endParaRPr lang="en-US" dirty="0"/>
          </a:p>
          <a:p>
            <a:r>
              <a:rPr lang="en-US" dirty="0"/>
              <a:t>Use the template repository</a:t>
            </a:r>
          </a:p>
          <a:p>
            <a:endParaRPr lang="en-US" dirty="0"/>
          </a:p>
          <a:p>
            <a:r>
              <a:rPr lang="en-US" dirty="0"/>
              <a:t>Outstanding projects will be nominated for the VDE prize</a:t>
            </a:r>
          </a:p>
        </p:txBody>
      </p:sp>
    </p:spTree>
    <p:extLst>
      <p:ext uri="{BB962C8B-B14F-4D97-AF65-F5344CB8AC3E}">
        <p14:creationId xmlns:p14="http://schemas.microsoft.com/office/powerpoint/2010/main" val="1253424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B6772CA0-3F39-5167-7A2D-F020A5EB9595}"/>
              </a:ext>
            </a:extLst>
          </p:cNvPr>
          <p:cNvPicPr>
            <a:picLocks noChangeAspect="1"/>
          </p:cNvPicPr>
          <p:nvPr/>
        </p:nvPicPr>
        <p:blipFill>
          <a:blip r:embed="rId2"/>
          <a:stretch>
            <a:fillRect/>
          </a:stretch>
        </p:blipFill>
        <p:spPr>
          <a:xfrm>
            <a:off x="4638289" y="3843424"/>
            <a:ext cx="15107421" cy="8493777"/>
          </a:xfrm>
          <a:prstGeom prst="rect">
            <a:avLst/>
          </a:prstGeom>
        </p:spPr>
      </p:pic>
      <p:sp>
        <p:nvSpPr>
          <p:cNvPr id="6" name="Titel 1">
            <a:extLst>
              <a:ext uri="{FF2B5EF4-FFF2-40B4-BE49-F238E27FC236}">
                <a16:creationId xmlns:a16="http://schemas.microsoft.com/office/drawing/2014/main" id="{2352E472-B01E-14E4-5D0E-48A86A5FED30}"/>
              </a:ext>
            </a:extLst>
          </p:cNvPr>
          <p:cNvSpPr txBox="1">
            <a:spLocks/>
          </p:cNvSpPr>
          <p:nvPr/>
        </p:nvSpPr>
        <p:spPr>
          <a:xfrm>
            <a:off x="1676400" y="463551"/>
            <a:ext cx="21031200" cy="2651126"/>
          </a:xfrm>
          <a:prstGeom prst="rect">
            <a:avLst/>
          </a:prstGeom>
        </p:spPr>
        <p:txBody>
          <a:bodyPr vert="horz" lIns="91440" tIns="45720" rIns="91440" bIns="45720" rtlCol="0" anchor="ctr">
            <a:normAutofit/>
          </a:bodyPr>
          <a:lstStyle>
            <a:lvl1pPr algn="l" defTabSz="1828800" rtl="0" eaLnBrk="1" latinLnBrk="0" hangingPunct="1">
              <a:lnSpc>
                <a:spcPct val="90000"/>
              </a:lnSpc>
              <a:spcBef>
                <a:spcPct val="0"/>
              </a:spcBef>
              <a:buNone/>
              <a:defRPr sz="8000" kern="1200" cap="all" baseline="0">
                <a:solidFill>
                  <a:schemeClr val="bg1"/>
                </a:solidFill>
                <a:latin typeface="Overpass Heavy" panose="00000A00000000000000" pitchFamily="50" charset="0"/>
                <a:ea typeface="+mj-ea"/>
                <a:cs typeface="+mj-cs"/>
              </a:defRPr>
            </a:lvl1pPr>
          </a:lstStyle>
          <a:p>
            <a:pPr indent="0" algn="ctr"/>
            <a:r>
              <a:rPr lang="en-US" b="1"/>
              <a:t>              </a:t>
            </a:r>
            <a:br>
              <a:rPr lang="en-US" b="1"/>
            </a:br>
            <a:r>
              <a:rPr lang="en-US" b="1"/>
              <a:t>Special Prize Machine Learning</a:t>
            </a:r>
            <a:endParaRPr lang="en-US" b="1" dirty="0"/>
          </a:p>
        </p:txBody>
      </p:sp>
      <p:pic>
        <p:nvPicPr>
          <p:cNvPr id="7" name="Grafik 6" descr="Ein Bild, das Grafiken, Schrift, Grafikdesign, Screenshot enthält.&#10;&#10;Automatisch generierte Beschreibung">
            <a:extLst>
              <a:ext uri="{FF2B5EF4-FFF2-40B4-BE49-F238E27FC236}">
                <a16:creationId xmlns:a16="http://schemas.microsoft.com/office/drawing/2014/main" id="{107F75D2-3F0F-B07C-A561-44DFF87C9A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6418" y="730251"/>
            <a:ext cx="3311164" cy="760533"/>
          </a:xfrm>
          <a:prstGeom prst="rect">
            <a:avLst/>
          </a:prstGeom>
        </p:spPr>
      </p:pic>
    </p:spTree>
    <p:extLst>
      <p:ext uri="{BB962C8B-B14F-4D97-AF65-F5344CB8AC3E}">
        <p14:creationId xmlns:p14="http://schemas.microsoft.com/office/powerpoint/2010/main" val="200580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A9E0585-B1A3-BA52-7009-8D24A5E004CA}"/>
              </a:ext>
            </a:extLst>
          </p:cNvPr>
          <p:cNvPicPr>
            <a:picLocks noChangeAspect="1"/>
          </p:cNvPicPr>
          <p:nvPr/>
        </p:nvPicPr>
        <p:blipFill>
          <a:blip r:embed="rId2"/>
          <a:stretch>
            <a:fillRect/>
          </a:stretch>
        </p:blipFill>
        <p:spPr>
          <a:xfrm>
            <a:off x="2680010" y="682049"/>
            <a:ext cx="19023979" cy="12011532"/>
          </a:xfrm>
          <a:prstGeom prst="rect">
            <a:avLst/>
          </a:prstGeom>
        </p:spPr>
      </p:pic>
      <p:sp>
        <p:nvSpPr>
          <p:cNvPr id="4" name="Pfeil: nach rechts 3">
            <a:extLst>
              <a:ext uri="{FF2B5EF4-FFF2-40B4-BE49-F238E27FC236}">
                <a16:creationId xmlns:a16="http://schemas.microsoft.com/office/drawing/2014/main" id="{2577D6F3-26DB-DFAA-ACF7-EEF27E3504CB}"/>
              </a:ext>
            </a:extLst>
          </p:cNvPr>
          <p:cNvSpPr/>
          <p:nvPr/>
        </p:nvSpPr>
        <p:spPr>
          <a:xfrm>
            <a:off x="1073839" y="4594302"/>
            <a:ext cx="2587083" cy="109282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265744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F43B8F8-1FC6-46F4-A816-E6C329757D94}"/>
              </a:ext>
            </a:extLst>
          </p:cNvPr>
          <p:cNvSpPr>
            <a:spLocks noGrp="1"/>
          </p:cNvSpPr>
          <p:nvPr>
            <p:ph type="title"/>
          </p:nvPr>
        </p:nvSpPr>
        <p:spPr>
          <a:xfrm>
            <a:off x="1676400" y="5532437"/>
            <a:ext cx="21031200" cy="2651126"/>
          </a:xfrm>
        </p:spPr>
        <p:txBody>
          <a:bodyPr/>
          <a:lstStyle/>
          <a:p>
            <a:r>
              <a:rPr lang="en-US" dirty="0"/>
              <a:t>project interests</a:t>
            </a:r>
          </a:p>
        </p:txBody>
      </p:sp>
    </p:spTree>
    <p:extLst>
      <p:ext uri="{BB962C8B-B14F-4D97-AF65-F5344CB8AC3E}">
        <p14:creationId xmlns:p14="http://schemas.microsoft.com/office/powerpoint/2010/main" val="3782057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B0C50-7979-4C6E-AA95-704C50DE997D}"/>
              </a:ext>
            </a:extLst>
          </p:cNvPr>
          <p:cNvSpPr>
            <a:spLocks noGrp="1"/>
          </p:cNvSpPr>
          <p:nvPr>
            <p:ph type="title"/>
          </p:nvPr>
        </p:nvSpPr>
        <p:spPr>
          <a:xfrm>
            <a:off x="1676400" y="301626"/>
            <a:ext cx="21031200" cy="2651126"/>
          </a:xfrm>
        </p:spPr>
        <p:txBody>
          <a:bodyPr/>
          <a:lstStyle/>
          <a:p>
            <a:r>
              <a:rPr lang="de-DE" dirty="0"/>
              <a:t>Google Colab</a:t>
            </a:r>
            <a:endParaRPr lang="en-DE" dirty="0"/>
          </a:p>
        </p:txBody>
      </p:sp>
      <p:pic>
        <p:nvPicPr>
          <p:cNvPr id="5" name="Inhaltsplatzhalter 4">
            <a:extLst>
              <a:ext uri="{FF2B5EF4-FFF2-40B4-BE49-F238E27FC236}">
                <a16:creationId xmlns:a16="http://schemas.microsoft.com/office/drawing/2014/main" id="{96A262E6-42AE-4FBB-9177-85DCAEF5A747}"/>
              </a:ext>
            </a:extLst>
          </p:cNvPr>
          <p:cNvPicPr>
            <a:picLocks noGrp="1" noChangeAspect="1"/>
          </p:cNvPicPr>
          <p:nvPr>
            <p:ph idx="1"/>
          </p:nvPr>
        </p:nvPicPr>
        <p:blipFill>
          <a:blip r:embed="rId2"/>
          <a:stretch>
            <a:fillRect/>
          </a:stretch>
        </p:blipFill>
        <p:spPr>
          <a:xfrm>
            <a:off x="1676400" y="2557884"/>
            <a:ext cx="21031200" cy="10427865"/>
          </a:xfrm>
        </p:spPr>
      </p:pic>
    </p:spTree>
    <p:extLst>
      <p:ext uri="{BB962C8B-B14F-4D97-AF65-F5344CB8AC3E}">
        <p14:creationId xmlns:p14="http://schemas.microsoft.com/office/powerpoint/2010/main" val="1634659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448477BF-8FD4-4F20-8445-4883B8431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699" y="1169338"/>
            <a:ext cx="19858602" cy="11377324"/>
          </a:xfrm>
          <a:prstGeom prst="rect">
            <a:avLst/>
          </a:prstGeom>
        </p:spPr>
      </p:pic>
      <p:sp>
        <p:nvSpPr>
          <p:cNvPr id="7" name="Pfeil: nach rechts 6">
            <a:extLst>
              <a:ext uri="{FF2B5EF4-FFF2-40B4-BE49-F238E27FC236}">
                <a16:creationId xmlns:a16="http://schemas.microsoft.com/office/drawing/2014/main" id="{A3A18EA9-027A-4D99-9F3C-B039FFC21F63}"/>
              </a:ext>
            </a:extLst>
          </p:cNvPr>
          <p:cNvSpPr/>
          <p:nvPr/>
        </p:nvSpPr>
        <p:spPr>
          <a:xfrm rot="13483728">
            <a:off x="7348543" y="2227482"/>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1957316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A4B40113-EF0B-E3F6-580D-C69145CBE3E1}"/>
              </a:ext>
            </a:extLst>
          </p:cNvPr>
          <p:cNvPicPr>
            <a:picLocks noChangeAspect="1"/>
          </p:cNvPicPr>
          <p:nvPr/>
        </p:nvPicPr>
        <p:blipFill rotWithShape="1">
          <a:blip r:embed="rId2"/>
          <a:srcRect l="44281" t="25717" r="20927" b="4933"/>
          <a:stretch/>
        </p:blipFill>
        <p:spPr>
          <a:xfrm>
            <a:off x="12725400" y="3924300"/>
            <a:ext cx="10401300" cy="8153400"/>
          </a:xfrm>
          <a:prstGeom prst="rect">
            <a:avLst/>
          </a:prstGeom>
        </p:spPr>
      </p:pic>
      <p:pic>
        <p:nvPicPr>
          <p:cNvPr id="14" name="Grafik 13" descr="Ein Bild, das Schrift, Grafiken, Text, Typografie enthält.&#10;&#10;Automatisch generierte Beschreibung">
            <a:extLst>
              <a:ext uri="{FF2B5EF4-FFF2-40B4-BE49-F238E27FC236}">
                <a16:creationId xmlns:a16="http://schemas.microsoft.com/office/drawing/2014/main" id="{3B855DFD-C916-0F62-8C58-77D689E7D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362074"/>
            <a:ext cx="9566129" cy="1977194"/>
          </a:xfrm>
          <a:prstGeom prst="rect">
            <a:avLst/>
          </a:prstGeom>
        </p:spPr>
      </p:pic>
      <p:sp>
        <p:nvSpPr>
          <p:cNvPr id="16" name="Inhaltsplatzhalter 15">
            <a:extLst>
              <a:ext uri="{FF2B5EF4-FFF2-40B4-BE49-F238E27FC236}">
                <a16:creationId xmlns:a16="http://schemas.microsoft.com/office/drawing/2014/main" id="{B2BBF3D3-CC30-E2E3-D3F4-EDEDDE3F832C}"/>
              </a:ext>
            </a:extLst>
          </p:cNvPr>
          <p:cNvSpPr>
            <a:spLocks noGrp="1"/>
          </p:cNvSpPr>
          <p:nvPr>
            <p:ph idx="1"/>
          </p:nvPr>
        </p:nvSpPr>
        <p:spPr>
          <a:xfrm>
            <a:off x="1676400" y="3651250"/>
            <a:ext cx="11049000" cy="8702676"/>
          </a:xfrm>
        </p:spPr>
        <p:txBody>
          <a:bodyPr>
            <a:normAutofit fontScale="70000" lnSpcReduction="20000"/>
          </a:bodyPr>
          <a:lstStyle/>
          <a:p>
            <a:pPr>
              <a:lnSpc>
                <a:spcPct val="120000"/>
              </a:lnSpc>
            </a:pPr>
            <a:r>
              <a:rPr lang="en-US" dirty="0">
                <a:latin typeface="Grotesque" panose="020B0504020202020204" pitchFamily="34" charset="0"/>
              </a:rPr>
              <a:t>Nonprofit organization which oversees a variety of initiatives</a:t>
            </a:r>
          </a:p>
          <a:p>
            <a:pPr>
              <a:lnSpc>
                <a:spcPct val="120000"/>
              </a:lnSpc>
            </a:pPr>
            <a:r>
              <a:rPr lang="en-US" dirty="0">
                <a:latin typeface="Grotesque" panose="020B0504020202020204" pitchFamily="34" charset="0"/>
              </a:rPr>
              <a:t>Offering a wide range of educational opportunities, support, and networking for entrepreneurs, creatives, and anyone curious, regardless of age, educational background, or origin</a:t>
            </a:r>
          </a:p>
          <a:p>
            <a:pPr>
              <a:lnSpc>
                <a:spcPct val="120000"/>
              </a:lnSpc>
            </a:pPr>
            <a:r>
              <a:rPr lang="en-US" dirty="0">
                <a:latin typeface="Grotesque" panose="020B0504020202020204" pitchFamily="34" charset="0"/>
              </a:rPr>
              <a:t>The services are open to everyone and mostly free.</a:t>
            </a:r>
          </a:p>
          <a:p>
            <a:pPr>
              <a:lnSpc>
                <a:spcPct val="120000"/>
              </a:lnSpc>
            </a:pPr>
            <a:r>
              <a:rPr lang="en-US" dirty="0">
                <a:latin typeface="Grotesque" panose="020B0504020202020204" pitchFamily="34" charset="0"/>
              </a:rPr>
              <a:t>The goal is to support the entrepreneurial landscape, promote creative change processes, and contribute to innovative and sustainable future development.</a:t>
            </a:r>
          </a:p>
        </p:txBody>
      </p:sp>
    </p:spTree>
    <p:extLst>
      <p:ext uri="{BB962C8B-B14F-4D97-AF65-F5344CB8AC3E}">
        <p14:creationId xmlns:p14="http://schemas.microsoft.com/office/powerpoint/2010/main" val="1811353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620FC09B-4F77-2E0C-41A4-B1372CD31BBF}"/>
              </a:ext>
            </a:extLst>
          </p:cNvPr>
          <p:cNvPicPr>
            <a:picLocks noChangeAspect="1"/>
          </p:cNvPicPr>
          <p:nvPr/>
        </p:nvPicPr>
        <p:blipFill>
          <a:blip r:embed="rId2"/>
          <a:stretch>
            <a:fillRect/>
          </a:stretch>
        </p:blipFill>
        <p:spPr>
          <a:xfrm>
            <a:off x="1647547" y="929640"/>
            <a:ext cx="21088905" cy="11856720"/>
          </a:xfrm>
          <a:prstGeom prst="rect">
            <a:avLst/>
          </a:prstGeom>
        </p:spPr>
      </p:pic>
    </p:spTree>
    <p:extLst>
      <p:ext uri="{BB962C8B-B14F-4D97-AF65-F5344CB8AC3E}">
        <p14:creationId xmlns:p14="http://schemas.microsoft.com/office/powerpoint/2010/main" val="3779395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997EE65-C952-D8A0-B390-E41D76EEC5F7}"/>
              </a:ext>
            </a:extLst>
          </p:cNvPr>
          <p:cNvSpPr/>
          <p:nvPr/>
        </p:nvSpPr>
        <p:spPr>
          <a:xfrm>
            <a:off x="1676400" y="2523947"/>
            <a:ext cx="21031200" cy="104618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Grafik 3" descr="Ein Bild, das Zeichnung enthält.&#10;&#10;Automatisch generierte Beschreibung">
            <a:extLst>
              <a:ext uri="{FF2B5EF4-FFF2-40B4-BE49-F238E27FC236}">
                <a16:creationId xmlns:a16="http://schemas.microsoft.com/office/drawing/2014/main" id="{934F08B9-7BD3-4EDF-A108-77863ACE2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8937" y="9421481"/>
            <a:ext cx="8584474" cy="2339269"/>
          </a:xfrm>
          <a:prstGeom prst="roundRect">
            <a:avLst>
              <a:gd name="adj" fmla="val 30627"/>
            </a:avLst>
          </a:prstGeom>
        </p:spPr>
      </p:pic>
      <p:grpSp>
        <p:nvGrpSpPr>
          <p:cNvPr id="5" name="Gruppieren 4">
            <a:extLst>
              <a:ext uri="{FF2B5EF4-FFF2-40B4-BE49-F238E27FC236}">
                <a16:creationId xmlns:a16="http://schemas.microsoft.com/office/drawing/2014/main" id="{E2ED721D-6E46-4D20-8596-9A8DCEAAAA86}"/>
              </a:ext>
            </a:extLst>
          </p:cNvPr>
          <p:cNvGrpSpPr>
            <a:grpSpLocks noChangeAspect="1"/>
          </p:cNvGrpSpPr>
          <p:nvPr/>
        </p:nvGrpSpPr>
        <p:grpSpPr>
          <a:xfrm>
            <a:off x="15259995" y="5110377"/>
            <a:ext cx="3990436" cy="2471688"/>
            <a:chOff x="16524514" y="2808514"/>
            <a:chExt cx="5834743" cy="3614057"/>
          </a:xfrm>
        </p:grpSpPr>
        <p:sp>
          <p:nvSpPr>
            <p:cNvPr id="3" name="Rechteck 2">
              <a:extLst>
                <a:ext uri="{FF2B5EF4-FFF2-40B4-BE49-F238E27FC236}">
                  <a16:creationId xmlns:a16="http://schemas.microsoft.com/office/drawing/2014/main" id="{81E3D3DF-30DF-4047-B818-4F5AF4B44190}"/>
                </a:ext>
              </a:extLst>
            </p:cNvPr>
            <p:cNvSpPr/>
            <p:nvPr/>
          </p:nvSpPr>
          <p:spPr>
            <a:xfrm>
              <a:off x="16524514" y="2808514"/>
              <a:ext cx="5834743" cy="36140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 name="Grafik 5">
              <a:extLst>
                <a:ext uri="{FF2B5EF4-FFF2-40B4-BE49-F238E27FC236}">
                  <a16:creationId xmlns:a16="http://schemas.microsoft.com/office/drawing/2014/main" id="{7B70F912-5C78-42F3-A6FB-E9157E29974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6750796" y="3141644"/>
              <a:ext cx="5396871" cy="2905315"/>
            </a:xfrm>
            <a:prstGeom prst="roundRect">
              <a:avLst/>
            </a:prstGeom>
          </p:spPr>
        </p:pic>
      </p:grpSp>
      <p:grpSp>
        <p:nvGrpSpPr>
          <p:cNvPr id="12" name="Gruppieren 11">
            <a:extLst>
              <a:ext uri="{FF2B5EF4-FFF2-40B4-BE49-F238E27FC236}">
                <a16:creationId xmlns:a16="http://schemas.microsoft.com/office/drawing/2014/main" id="{2CDB1A5A-5E8A-4A3C-B64F-7061E8D3AEAF}"/>
              </a:ext>
            </a:extLst>
          </p:cNvPr>
          <p:cNvGrpSpPr>
            <a:grpSpLocks noChangeAspect="1"/>
          </p:cNvGrpSpPr>
          <p:nvPr/>
        </p:nvGrpSpPr>
        <p:grpSpPr>
          <a:xfrm>
            <a:off x="4522372" y="8620453"/>
            <a:ext cx="3990436" cy="2471688"/>
            <a:chOff x="8287383" y="4525451"/>
            <a:chExt cx="3990436" cy="2471688"/>
          </a:xfrm>
        </p:grpSpPr>
        <p:sp>
          <p:nvSpPr>
            <p:cNvPr id="17" name="Rechteck 2">
              <a:extLst>
                <a:ext uri="{FF2B5EF4-FFF2-40B4-BE49-F238E27FC236}">
                  <a16:creationId xmlns:a16="http://schemas.microsoft.com/office/drawing/2014/main" id="{C501C79F-15F1-4738-99C7-4A3CDC318EFB}"/>
                </a:ext>
              </a:extLst>
            </p:cNvPr>
            <p:cNvSpPr/>
            <p:nvPr/>
          </p:nvSpPr>
          <p:spPr>
            <a:xfrm>
              <a:off x="8287383" y="4525451"/>
              <a:ext cx="3990436" cy="24716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Grafik 10">
              <a:extLst>
                <a:ext uri="{FF2B5EF4-FFF2-40B4-BE49-F238E27FC236}">
                  <a16:creationId xmlns:a16="http://schemas.microsoft.com/office/drawing/2014/main" id="{59D326C1-B970-4156-A8FE-77519EA236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0038" y="4932237"/>
              <a:ext cx="2865126" cy="1658116"/>
            </a:xfrm>
            <a:prstGeom prst="rect">
              <a:avLst/>
            </a:prstGeom>
            <a:ln>
              <a:noFill/>
            </a:ln>
          </p:spPr>
        </p:pic>
      </p:grpSp>
      <p:pic>
        <p:nvPicPr>
          <p:cNvPr id="19" name="Grafik 18">
            <a:extLst>
              <a:ext uri="{FF2B5EF4-FFF2-40B4-BE49-F238E27FC236}">
                <a16:creationId xmlns:a16="http://schemas.microsoft.com/office/drawing/2014/main" id="{37F928DE-3C80-4B34-B3C8-0A26ADD3686B}"/>
              </a:ext>
            </a:extLst>
          </p:cNvPr>
          <p:cNvPicPr>
            <a:picLocks noChangeAspect="1"/>
          </p:cNvPicPr>
          <p:nvPr/>
        </p:nvPicPr>
        <p:blipFill rotWithShape="1">
          <a:blip r:embed="rId6">
            <a:extLst>
              <a:ext uri="{28A0092B-C50C-407E-A947-70E740481C1C}">
                <a14:useLocalDpi xmlns:a14="http://schemas.microsoft.com/office/drawing/2010/main" val="0"/>
              </a:ext>
            </a:extLst>
          </a:blip>
          <a:srcRect t="14228" b="6552"/>
          <a:stretch/>
        </p:blipFill>
        <p:spPr>
          <a:xfrm>
            <a:off x="3909060" y="3594403"/>
            <a:ext cx="9303700" cy="3132442"/>
          </a:xfrm>
          <a:prstGeom prst="roundRect">
            <a:avLst>
              <a:gd name="adj" fmla="val 13616"/>
            </a:avLst>
          </a:prstGeom>
          <a:ln>
            <a:solidFill>
              <a:schemeClr val="tx1"/>
            </a:solidFill>
          </a:ln>
        </p:spPr>
      </p:pic>
      <p:sp>
        <p:nvSpPr>
          <p:cNvPr id="2" name="Titel 1">
            <a:extLst>
              <a:ext uri="{FF2B5EF4-FFF2-40B4-BE49-F238E27FC236}">
                <a16:creationId xmlns:a16="http://schemas.microsoft.com/office/drawing/2014/main" id="{F96A25E8-9F88-5FF0-C68C-BD6116436845}"/>
              </a:ext>
            </a:extLst>
          </p:cNvPr>
          <p:cNvSpPr>
            <a:spLocks noGrp="1"/>
          </p:cNvSpPr>
          <p:nvPr>
            <p:ph type="title"/>
          </p:nvPr>
        </p:nvSpPr>
        <p:spPr/>
        <p:txBody>
          <a:bodyPr/>
          <a:lstStyle/>
          <a:p>
            <a:r>
              <a:rPr lang="en-US" dirty="0"/>
              <a:t>ML Libraries (lower level)</a:t>
            </a:r>
            <a:br>
              <a:rPr lang="en-US" dirty="0"/>
            </a:br>
            <a:endParaRPr lang="en-US" dirty="0"/>
          </a:p>
        </p:txBody>
      </p:sp>
    </p:spTree>
    <p:extLst>
      <p:ext uri="{BB962C8B-B14F-4D97-AF65-F5344CB8AC3E}">
        <p14:creationId xmlns:p14="http://schemas.microsoft.com/office/powerpoint/2010/main" val="3541141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8997EE65-C952-D8A0-B390-E41D76EEC5F7}"/>
              </a:ext>
            </a:extLst>
          </p:cNvPr>
          <p:cNvSpPr/>
          <p:nvPr/>
        </p:nvSpPr>
        <p:spPr>
          <a:xfrm>
            <a:off x="1676400" y="2523947"/>
            <a:ext cx="21031200" cy="104618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el 1">
            <a:extLst>
              <a:ext uri="{FF2B5EF4-FFF2-40B4-BE49-F238E27FC236}">
                <a16:creationId xmlns:a16="http://schemas.microsoft.com/office/drawing/2014/main" id="{F96A25E8-9F88-5FF0-C68C-BD6116436845}"/>
              </a:ext>
            </a:extLst>
          </p:cNvPr>
          <p:cNvSpPr>
            <a:spLocks noGrp="1"/>
          </p:cNvSpPr>
          <p:nvPr>
            <p:ph type="title"/>
          </p:nvPr>
        </p:nvSpPr>
        <p:spPr/>
        <p:txBody>
          <a:bodyPr/>
          <a:lstStyle/>
          <a:p>
            <a:r>
              <a:rPr lang="en-US" dirty="0"/>
              <a:t>ML Libraries (higher level)</a:t>
            </a:r>
            <a:br>
              <a:rPr lang="en-US" dirty="0"/>
            </a:br>
            <a:endParaRPr lang="en-US" dirty="0"/>
          </a:p>
        </p:txBody>
      </p:sp>
      <p:pic>
        <p:nvPicPr>
          <p:cNvPr id="14" name="Grafik 13" descr="Ein Bild, das Text, Papagei, Schrift, Vogel enthält.&#10;&#10;Automatisch generierte Beschreibung">
            <a:extLst>
              <a:ext uri="{FF2B5EF4-FFF2-40B4-BE49-F238E27FC236}">
                <a16:creationId xmlns:a16="http://schemas.microsoft.com/office/drawing/2014/main" id="{9226D61C-A956-234B-F8F5-308892B0C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7834" y="8778318"/>
            <a:ext cx="5274809" cy="1086930"/>
          </a:xfrm>
          <a:prstGeom prst="rect">
            <a:avLst/>
          </a:prstGeom>
        </p:spPr>
      </p:pic>
      <p:pic>
        <p:nvPicPr>
          <p:cNvPr id="16" name="Grafik 15" descr="Ein Bild, das Schrift, Text, Logo, Grafiken enthält.&#10;&#10;Automatisch generierte Beschreibung">
            <a:extLst>
              <a:ext uri="{FF2B5EF4-FFF2-40B4-BE49-F238E27FC236}">
                <a16:creationId xmlns:a16="http://schemas.microsoft.com/office/drawing/2014/main" id="{73679071-5948-3886-D054-846324AFC2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0" y="6930732"/>
            <a:ext cx="5976277" cy="2861142"/>
          </a:xfrm>
          <a:prstGeom prst="rect">
            <a:avLst/>
          </a:prstGeom>
        </p:spPr>
      </p:pic>
      <p:pic>
        <p:nvPicPr>
          <p:cNvPr id="20" name="Grafik 19" descr="Ein Bild, das Schrift, Design, Logo, Grafiken enthält.&#10;&#10;Automatisch generierte Beschreibung">
            <a:extLst>
              <a:ext uri="{FF2B5EF4-FFF2-40B4-BE49-F238E27FC236}">
                <a16:creationId xmlns:a16="http://schemas.microsoft.com/office/drawing/2014/main" id="{87A94547-0A87-AA75-1228-91DC693CE1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3361" y="10844719"/>
            <a:ext cx="2980227" cy="1186572"/>
          </a:xfrm>
          <a:prstGeom prst="rect">
            <a:avLst/>
          </a:prstGeom>
        </p:spPr>
      </p:pic>
      <p:pic>
        <p:nvPicPr>
          <p:cNvPr id="22" name="Grafik 21" descr="Ein Bild, das Schrift, Grafiken, Logo, Design enthält.&#10;&#10;Automatisch generierte Beschreibung">
            <a:extLst>
              <a:ext uri="{FF2B5EF4-FFF2-40B4-BE49-F238E27FC236}">
                <a16:creationId xmlns:a16="http://schemas.microsoft.com/office/drawing/2014/main" id="{F496401C-89CE-5441-1E19-8DC5AA28C9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15979" y="10505662"/>
            <a:ext cx="3374570" cy="1525629"/>
          </a:xfrm>
          <a:prstGeom prst="rect">
            <a:avLst/>
          </a:prstGeom>
        </p:spPr>
      </p:pic>
      <p:pic>
        <p:nvPicPr>
          <p:cNvPr id="24" name="Grafik 23" descr="Ein Bild, das Smiley, gelb, Cartoon enthält.&#10;&#10;Automatisch generierte Beschreibung">
            <a:extLst>
              <a:ext uri="{FF2B5EF4-FFF2-40B4-BE49-F238E27FC236}">
                <a16:creationId xmlns:a16="http://schemas.microsoft.com/office/drawing/2014/main" id="{A4DAA854-9F45-C05F-6A19-B144A9AD5338}"/>
              </a:ext>
            </a:extLst>
          </p:cNvPr>
          <p:cNvPicPr>
            <a:picLocks noChangeAspect="1"/>
          </p:cNvPicPr>
          <p:nvPr/>
        </p:nvPicPr>
        <p:blipFill rotWithShape="1">
          <a:blip r:embed="rId7">
            <a:extLst>
              <a:ext uri="{28A0092B-C50C-407E-A947-70E740481C1C}">
                <a14:useLocalDpi xmlns:a14="http://schemas.microsoft.com/office/drawing/2010/main" val="0"/>
              </a:ext>
            </a:extLst>
          </a:blip>
          <a:srcRect t="18031" b="29459"/>
          <a:stretch/>
        </p:blipFill>
        <p:spPr>
          <a:xfrm>
            <a:off x="2985880" y="4101131"/>
            <a:ext cx="9559551" cy="2147884"/>
          </a:xfrm>
          <a:prstGeom prst="rect">
            <a:avLst/>
          </a:prstGeom>
        </p:spPr>
      </p:pic>
      <p:pic>
        <p:nvPicPr>
          <p:cNvPr id="26" name="Grafik 25" descr="Ein Bild, das Grafiken, Schrift, Logo, Typografie enthält.&#10;&#10;Automatisch generierte Beschreibung">
            <a:extLst>
              <a:ext uri="{FF2B5EF4-FFF2-40B4-BE49-F238E27FC236}">
                <a16:creationId xmlns:a16="http://schemas.microsoft.com/office/drawing/2014/main" id="{516D5D07-4DE6-F963-3674-29F52EBC87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618345" y="5175073"/>
            <a:ext cx="3672204" cy="1312813"/>
          </a:xfrm>
          <a:prstGeom prst="rect">
            <a:avLst/>
          </a:prstGeom>
        </p:spPr>
      </p:pic>
    </p:spTree>
    <p:extLst>
      <p:ext uri="{BB962C8B-B14F-4D97-AF65-F5344CB8AC3E}">
        <p14:creationId xmlns:p14="http://schemas.microsoft.com/office/powerpoint/2010/main" val="13415754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4FB5168C-AD65-589F-90B0-D2AFFA0C52DE}"/>
              </a:ext>
            </a:extLst>
          </p:cNvPr>
          <p:cNvSpPr/>
          <p:nvPr/>
        </p:nvSpPr>
        <p:spPr>
          <a:xfrm>
            <a:off x="1676400" y="2523947"/>
            <a:ext cx="21031200" cy="1046180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el 1">
            <a:extLst>
              <a:ext uri="{FF2B5EF4-FFF2-40B4-BE49-F238E27FC236}">
                <a16:creationId xmlns:a16="http://schemas.microsoft.com/office/drawing/2014/main" id="{C0A4337A-FBF8-6F2D-C388-77471C962570}"/>
              </a:ext>
            </a:extLst>
          </p:cNvPr>
          <p:cNvSpPr>
            <a:spLocks noGrp="1"/>
          </p:cNvSpPr>
          <p:nvPr>
            <p:ph type="title"/>
          </p:nvPr>
        </p:nvSpPr>
        <p:spPr/>
        <p:txBody>
          <a:bodyPr/>
          <a:lstStyle/>
          <a:p>
            <a:r>
              <a:rPr lang="en-US" dirty="0"/>
              <a:t>Development Environments</a:t>
            </a:r>
            <a:br>
              <a:rPr lang="en-US" dirty="0"/>
            </a:br>
            <a:endParaRPr lang="en-US" dirty="0"/>
          </a:p>
        </p:txBody>
      </p:sp>
      <p:pic>
        <p:nvPicPr>
          <p:cNvPr id="5" name="Inhaltsplatzhalter 4">
            <a:extLst>
              <a:ext uri="{FF2B5EF4-FFF2-40B4-BE49-F238E27FC236}">
                <a16:creationId xmlns:a16="http://schemas.microsoft.com/office/drawing/2014/main" id="{800E1674-3236-4ADF-0CCC-0E9B92C49C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9416" y="6621651"/>
            <a:ext cx="2684938" cy="3123823"/>
          </a:xfrm>
        </p:spPr>
      </p:pic>
      <p:pic>
        <p:nvPicPr>
          <p:cNvPr id="7" name="Grafik 6" descr="Ein Bild, das Text, ClipArt enthält.&#10;&#10;Automatisch generierte Beschreibung">
            <a:extLst>
              <a:ext uri="{FF2B5EF4-FFF2-40B4-BE49-F238E27FC236}">
                <a16:creationId xmlns:a16="http://schemas.microsoft.com/office/drawing/2014/main" id="{0A99C096-2F9F-156D-4271-218523BF1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003" y="10386222"/>
            <a:ext cx="6484379" cy="1950070"/>
          </a:xfrm>
          <a:prstGeom prst="rect">
            <a:avLst/>
          </a:prstGeom>
        </p:spPr>
      </p:pic>
      <p:pic>
        <p:nvPicPr>
          <p:cNvPr id="11" name="Grafik 10">
            <a:extLst>
              <a:ext uri="{FF2B5EF4-FFF2-40B4-BE49-F238E27FC236}">
                <a16:creationId xmlns:a16="http://schemas.microsoft.com/office/drawing/2014/main" id="{F4F0E59C-245D-7F7D-17CD-21B7C57CB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7387" y="2944061"/>
            <a:ext cx="9237963" cy="4618982"/>
          </a:xfrm>
          <a:prstGeom prst="rect">
            <a:avLst/>
          </a:prstGeom>
        </p:spPr>
      </p:pic>
      <p:pic>
        <p:nvPicPr>
          <p:cNvPr id="15" name="Grafik 14">
            <a:extLst>
              <a:ext uri="{FF2B5EF4-FFF2-40B4-BE49-F238E27FC236}">
                <a16:creationId xmlns:a16="http://schemas.microsoft.com/office/drawing/2014/main" id="{55CE845F-A572-C9FA-A8DC-C91CB7F6F2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2386" y="3350006"/>
            <a:ext cx="6203996" cy="2651126"/>
          </a:xfrm>
          <a:prstGeom prst="rect">
            <a:avLst/>
          </a:prstGeom>
        </p:spPr>
      </p:pic>
      <p:pic>
        <p:nvPicPr>
          <p:cNvPr id="4" name="Grafik 3" descr="Ein Bild, das Symbol, Grafiken, Logo, Kreis enthält.&#10;&#10;Automatisch generierte Beschreibung">
            <a:extLst>
              <a:ext uri="{FF2B5EF4-FFF2-40B4-BE49-F238E27FC236}">
                <a16:creationId xmlns:a16="http://schemas.microsoft.com/office/drawing/2014/main" id="{43A93FB3-CB9E-E2D4-B073-0923AC00E9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11679" y="10045603"/>
            <a:ext cx="4140115" cy="1452672"/>
          </a:xfrm>
          <a:prstGeom prst="rect">
            <a:avLst/>
          </a:prstGeom>
        </p:spPr>
      </p:pic>
    </p:spTree>
    <p:extLst>
      <p:ext uri="{BB962C8B-B14F-4D97-AF65-F5344CB8AC3E}">
        <p14:creationId xmlns:p14="http://schemas.microsoft.com/office/powerpoint/2010/main" val="3664216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E6C454B9-BD63-4FE3-A644-BB0897EAFB11}"/>
              </a:ext>
            </a:extLst>
          </p:cNvPr>
          <p:cNvSpPr>
            <a:spLocks noGrp="1"/>
          </p:cNvSpPr>
          <p:nvPr>
            <p:ph idx="1"/>
          </p:nvPr>
        </p:nvSpPr>
        <p:spPr>
          <a:xfrm>
            <a:off x="1926771" y="6047467"/>
            <a:ext cx="20530457" cy="5253264"/>
          </a:xfrm>
        </p:spPr>
        <p:txBody>
          <a:bodyPr>
            <a:normAutofit fontScale="92500"/>
          </a:bodyPr>
          <a:lstStyle/>
          <a:p>
            <a:r>
              <a:rPr lang="de-DE" sz="6000" b="1" dirty="0"/>
              <a:t>Feb 2017: 	TensorFlow 1.0 (</a:t>
            </a:r>
            <a:r>
              <a:rPr lang="de-DE" sz="6000" b="1" dirty="0" err="1"/>
              <a:t>Estimator</a:t>
            </a:r>
            <a:r>
              <a:rPr lang="de-DE" sz="6000" b="1" dirty="0"/>
              <a:t> API)</a:t>
            </a:r>
          </a:p>
          <a:p>
            <a:endParaRPr lang="de-DE" sz="6000" b="1" dirty="0"/>
          </a:p>
          <a:p>
            <a:r>
              <a:rPr lang="de-DE" sz="6000" b="1" dirty="0"/>
              <a:t>Nov 2017: 	TensorFlow 1.4 (</a:t>
            </a:r>
            <a:r>
              <a:rPr lang="de-DE" sz="6000" b="1" dirty="0" err="1"/>
              <a:t>Estimator</a:t>
            </a:r>
            <a:r>
              <a:rPr lang="de-DE" sz="6000" b="1" dirty="0"/>
              <a:t> API, Keras API)</a:t>
            </a:r>
          </a:p>
          <a:p>
            <a:endParaRPr lang="de-DE" sz="6000" b="1" dirty="0"/>
          </a:p>
          <a:p>
            <a:r>
              <a:rPr lang="de-DE" sz="6000" b="1" dirty="0"/>
              <a:t>Jan 2019: 	TensorFlow 2.0 (</a:t>
            </a:r>
            <a:r>
              <a:rPr lang="de-DE" sz="6000" b="1" dirty="0" err="1"/>
              <a:t>Estimator</a:t>
            </a:r>
            <a:r>
              <a:rPr lang="de-DE" sz="6000" b="1" dirty="0"/>
              <a:t> API, Keras API)</a:t>
            </a:r>
          </a:p>
        </p:txBody>
      </p:sp>
      <p:pic>
        <p:nvPicPr>
          <p:cNvPr id="6" name="Grafik 5">
            <a:extLst>
              <a:ext uri="{FF2B5EF4-FFF2-40B4-BE49-F238E27FC236}">
                <a16:creationId xmlns:a16="http://schemas.microsoft.com/office/drawing/2014/main" id="{2D36514F-58C3-47B2-AAE5-8B721BA7F35F}"/>
              </a:ext>
            </a:extLst>
          </p:cNvPr>
          <p:cNvPicPr>
            <a:picLocks noChangeAspect="1"/>
          </p:cNvPicPr>
          <p:nvPr/>
        </p:nvPicPr>
        <p:blipFill rotWithShape="1">
          <a:blip r:embed="rId2">
            <a:extLst>
              <a:ext uri="{28A0092B-C50C-407E-A947-70E740481C1C}">
                <a14:useLocalDpi xmlns:a14="http://schemas.microsoft.com/office/drawing/2010/main" val="0"/>
              </a:ext>
            </a:extLst>
          </a:blip>
          <a:srcRect t="14228" b="6552"/>
          <a:stretch/>
        </p:blipFill>
        <p:spPr>
          <a:xfrm>
            <a:off x="7736274" y="1400175"/>
            <a:ext cx="8911450" cy="3000376"/>
          </a:xfrm>
          <a:prstGeom prst="roundRect">
            <a:avLst/>
          </a:prstGeom>
        </p:spPr>
      </p:pic>
    </p:spTree>
    <p:extLst>
      <p:ext uri="{BB962C8B-B14F-4D97-AF65-F5344CB8AC3E}">
        <p14:creationId xmlns:p14="http://schemas.microsoft.com/office/powerpoint/2010/main" val="4176764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0423FB4-0B7E-4BF8-A8BC-A7C4EBBCB8A5}"/>
              </a:ext>
            </a:extLst>
          </p:cNvPr>
          <p:cNvSpPr>
            <a:spLocks noGrp="1"/>
          </p:cNvSpPr>
          <p:nvPr>
            <p:ph type="title"/>
          </p:nvPr>
        </p:nvSpPr>
        <p:spPr/>
        <p:txBody>
          <a:bodyPr/>
          <a:lstStyle/>
          <a:p>
            <a:r>
              <a:rPr lang="en-US" sz="8000" b="1" dirty="0"/>
              <a:t>Tasks Until Next Week</a:t>
            </a:r>
            <a:endParaRPr lang="en-DE" dirty="0"/>
          </a:p>
        </p:txBody>
      </p:sp>
      <p:sp>
        <p:nvSpPr>
          <p:cNvPr id="4" name="Inhaltsplatzhalter 3">
            <a:extLst>
              <a:ext uri="{FF2B5EF4-FFF2-40B4-BE49-F238E27FC236}">
                <a16:creationId xmlns:a16="http://schemas.microsoft.com/office/drawing/2014/main" id="{A313605D-D401-4B13-AD9B-6C2E44004B06}"/>
              </a:ext>
            </a:extLst>
          </p:cNvPr>
          <p:cNvSpPr>
            <a:spLocks noGrp="1"/>
          </p:cNvSpPr>
          <p:nvPr>
            <p:ph idx="1"/>
          </p:nvPr>
        </p:nvSpPr>
        <p:spPr>
          <a:xfrm>
            <a:off x="2982685" y="4064907"/>
            <a:ext cx="18418629" cy="7082064"/>
          </a:xfrm>
        </p:spPr>
        <p:txBody>
          <a:bodyPr>
            <a:normAutofit fontScale="92500" lnSpcReduction="20000"/>
          </a:bodyPr>
          <a:lstStyle/>
          <a:p>
            <a:r>
              <a:rPr lang="en-US" sz="6000" b="1" dirty="0"/>
              <a:t>Completion of the learning material of week 1 and 2 of the course "introduction to TensorFlow“</a:t>
            </a:r>
          </a:p>
          <a:p>
            <a:endParaRPr lang="en-US" sz="6000" b="1" dirty="0"/>
          </a:p>
          <a:p>
            <a:r>
              <a:rPr lang="en-US" sz="6000" b="1" dirty="0"/>
              <a:t>Complete the two assignments given in the following notebooks:</a:t>
            </a:r>
          </a:p>
          <a:p>
            <a:pPr lvl="1"/>
            <a:r>
              <a:rPr lang="en-US" sz="5200" b="1" dirty="0">
                <a:hlinkClick r:id="rId3"/>
              </a:rPr>
              <a:t>Assignment Notebook 1</a:t>
            </a:r>
            <a:endParaRPr lang="en-US" sz="5200" b="1" dirty="0"/>
          </a:p>
          <a:p>
            <a:pPr lvl="1"/>
            <a:r>
              <a:rPr lang="en-US" sz="5200" b="1" dirty="0">
                <a:hlinkClick r:id="rId4"/>
              </a:rPr>
              <a:t>Assignment Notebook 2</a:t>
            </a:r>
            <a:endParaRPr lang="en-US" sz="5200" b="1" dirty="0"/>
          </a:p>
          <a:p>
            <a:endParaRPr lang="en-US" sz="6000" b="1" dirty="0"/>
          </a:p>
          <a:p>
            <a:r>
              <a:rPr lang="en-US" sz="6000" b="1" dirty="0"/>
              <a:t>Bring questions!</a:t>
            </a:r>
          </a:p>
          <a:p>
            <a:pPr marL="0" indent="0">
              <a:buNone/>
            </a:pPr>
            <a:endParaRPr lang="en-DE" dirty="0"/>
          </a:p>
        </p:txBody>
      </p:sp>
    </p:spTree>
    <p:extLst>
      <p:ext uri="{BB962C8B-B14F-4D97-AF65-F5344CB8AC3E}">
        <p14:creationId xmlns:p14="http://schemas.microsoft.com/office/powerpoint/2010/main" val="296923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8F64AA-5BE2-4280-BEFA-DC288118F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descr="Ein Bild, das Stuhl, Mobiliar, Decke, Wand enthält.&#10;&#10;Automatisch generierte Beschreibung">
            <a:extLst>
              <a:ext uri="{FF2B5EF4-FFF2-40B4-BE49-F238E27FC236}">
                <a16:creationId xmlns:a16="http://schemas.microsoft.com/office/drawing/2014/main" id="{3B8BC453-CCF2-DDD3-12B2-6CE5DAAFC37B}"/>
              </a:ext>
            </a:extLst>
          </p:cNvPr>
          <p:cNvPicPr>
            <a:picLocks noChangeAspect="1"/>
          </p:cNvPicPr>
          <p:nvPr/>
        </p:nvPicPr>
        <p:blipFill rotWithShape="1">
          <a:blip r:embed="rId2">
            <a:extLst>
              <a:ext uri="{28A0092B-C50C-407E-A947-70E740481C1C}">
                <a14:useLocalDpi xmlns:a14="http://schemas.microsoft.com/office/drawing/2010/main" val="0"/>
              </a:ext>
            </a:extLst>
          </a:blip>
          <a:srcRect t="22267" b="3456"/>
          <a:stretch/>
        </p:blipFill>
        <p:spPr>
          <a:xfrm>
            <a:off x="20" y="4"/>
            <a:ext cx="15069260" cy="8394736"/>
          </a:xfrm>
          <a:custGeom>
            <a:avLst/>
            <a:gdLst/>
            <a:ahLst/>
            <a:cxnLst/>
            <a:rect l="l" t="t" r="r" b="b"/>
            <a:pathLst>
              <a:path w="7534640" h="4197368">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509063" y="4095753"/>
                  <a:pt x="4453918" y="4128339"/>
                  <a:pt x="4430941" y="4172622"/>
                </a:cubicBezTo>
                <a:lnTo>
                  <a:pt x="4423415" y="4197368"/>
                </a:lnTo>
                <a:lnTo>
                  <a:pt x="0" y="4197368"/>
                </a:lnTo>
                <a:close/>
              </a:path>
            </a:pathLst>
          </a:custGeom>
        </p:spPr>
      </p:pic>
      <p:pic>
        <p:nvPicPr>
          <p:cNvPr id="6" name="Grafik 5" descr="Ein Bild, das Mobiliar, Im Haus, Wand, Tisch enthält.&#10;&#10;Automatisch generierte Beschreibung">
            <a:extLst>
              <a:ext uri="{FF2B5EF4-FFF2-40B4-BE49-F238E27FC236}">
                <a16:creationId xmlns:a16="http://schemas.microsoft.com/office/drawing/2014/main" id="{35C8D919-3D10-B63F-AF7D-517B258B0166}"/>
              </a:ext>
            </a:extLst>
          </p:cNvPr>
          <p:cNvPicPr>
            <a:picLocks noChangeAspect="1"/>
          </p:cNvPicPr>
          <p:nvPr/>
        </p:nvPicPr>
        <p:blipFill rotWithShape="1">
          <a:blip r:embed="rId3">
            <a:extLst>
              <a:ext uri="{28A0092B-C50C-407E-A947-70E740481C1C}">
                <a14:useLocalDpi xmlns:a14="http://schemas.microsoft.com/office/drawing/2010/main" val="0"/>
              </a:ext>
            </a:extLst>
          </a:blip>
          <a:srcRect r="21866"/>
          <a:stretch/>
        </p:blipFill>
        <p:spPr>
          <a:xfrm>
            <a:off x="15307072" y="2"/>
            <a:ext cx="9076926" cy="7754494"/>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pic>
        <p:nvPicPr>
          <p:cNvPr id="8" name="Grafik 7" descr="Ein Bild, das Im Haus, Inneneinrichtung, Wand, Boden enthält.&#10;&#10;Automatisch generierte Beschreibung">
            <a:extLst>
              <a:ext uri="{FF2B5EF4-FFF2-40B4-BE49-F238E27FC236}">
                <a16:creationId xmlns:a16="http://schemas.microsoft.com/office/drawing/2014/main" id="{C5F23AFF-9B58-3A60-4D24-79EEF4C074D9}"/>
              </a:ext>
            </a:extLst>
          </p:cNvPr>
          <p:cNvPicPr>
            <a:picLocks noChangeAspect="1"/>
          </p:cNvPicPr>
          <p:nvPr/>
        </p:nvPicPr>
        <p:blipFill rotWithShape="1">
          <a:blip r:embed="rId4">
            <a:extLst>
              <a:ext uri="{28A0092B-C50C-407E-A947-70E740481C1C}">
                <a14:useLocalDpi xmlns:a14="http://schemas.microsoft.com/office/drawing/2010/main" val="0"/>
              </a:ext>
            </a:extLst>
          </a:blip>
          <a:srcRect t="27635" r="-1" b="16669"/>
          <a:stretch/>
        </p:blipFill>
        <p:spPr>
          <a:xfrm>
            <a:off x="2" y="8632510"/>
            <a:ext cx="13673700" cy="5083474"/>
          </a:xfrm>
          <a:custGeom>
            <a:avLst/>
            <a:gdLst/>
            <a:ahLst/>
            <a:cxnLst/>
            <a:rect l="l" t="t" r="r" b="b"/>
            <a:pathLst>
              <a:path w="6836850" h="2541737">
                <a:moveTo>
                  <a:pt x="0" y="0"/>
                </a:moveTo>
                <a:lnTo>
                  <a:pt x="4460098" y="0"/>
                </a:lnTo>
                <a:lnTo>
                  <a:pt x="4483996" y="31836"/>
                </a:lnTo>
                <a:cubicBezTo>
                  <a:pt x="4644419" y="28495"/>
                  <a:pt x="4627708" y="282495"/>
                  <a:pt x="4788129" y="245732"/>
                </a:cubicBezTo>
                <a:cubicBezTo>
                  <a:pt x="4754709" y="362707"/>
                  <a:pt x="4641076" y="302548"/>
                  <a:pt x="4600971" y="389443"/>
                </a:cubicBezTo>
                <a:cubicBezTo>
                  <a:pt x="4684524" y="462970"/>
                  <a:pt x="4844945" y="409497"/>
                  <a:pt x="4871683" y="563233"/>
                </a:cubicBezTo>
                <a:cubicBezTo>
                  <a:pt x="4838262" y="723655"/>
                  <a:pt x="4945210" y="703602"/>
                  <a:pt x="5032105" y="713629"/>
                </a:cubicBezTo>
                <a:cubicBezTo>
                  <a:pt x="5239317" y="733683"/>
                  <a:pt x="5439843" y="747050"/>
                  <a:pt x="5643713" y="780472"/>
                </a:cubicBezTo>
                <a:cubicBezTo>
                  <a:pt x="5693844" y="790498"/>
                  <a:pt x="5810819" y="767103"/>
                  <a:pt x="5800794" y="870709"/>
                </a:cubicBezTo>
                <a:cubicBezTo>
                  <a:pt x="5790767" y="954261"/>
                  <a:pt x="5700529" y="924184"/>
                  <a:pt x="5643713" y="927525"/>
                </a:cubicBezTo>
                <a:cubicBezTo>
                  <a:pt x="5329553" y="967632"/>
                  <a:pt x="5012052" y="904131"/>
                  <a:pt x="4701235" y="907472"/>
                </a:cubicBezTo>
                <a:cubicBezTo>
                  <a:pt x="4664472" y="907472"/>
                  <a:pt x="4657787" y="1017762"/>
                  <a:pt x="4577576" y="980999"/>
                </a:cubicBezTo>
                <a:cubicBezTo>
                  <a:pt x="4788129" y="1081263"/>
                  <a:pt x="5767372" y="1108001"/>
                  <a:pt x="6094900" y="1161474"/>
                </a:cubicBezTo>
                <a:cubicBezTo>
                  <a:pt x="5754004" y="1542477"/>
                  <a:pt x="5429817" y="1311870"/>
                  <a:pt x="5159105" y="1525765"/>
                </a:cubicBezTo>
                <a:cubicBezTo>
                  <a:pt x="5159105" y="1525765"/>
                  <a:pt x="5212580" y="1525765"/>
                  <a:pt x="5443187" y="1595950"/>
                </a:cubicBezTo>
                <a:cubicBezTo>
                  <a:pt x="5627002" y="1652765"/>
                  <a:pt x="5536765" y="1732976"/>
                  <a:pt x="6001321" y="1886715"/>
                </a:cubicBezTo>
                <a:cubicBezTo>
                  <a:pt x="5824188" y="1936846"/>
                  <a:pt x="5593581" y="1839925"/>
                  <a:pt x="5506685" y="2100610"/>
                </a:cubicBezTo>
                <a:cubicBezTo>
                  <a:pt x="5643713" y="2147401"/>
                  <a:pt x="5807477" y="2103953"/>
                  <a:pt x="5904398" y="2227611"/>
                </a:cubicBezTo>
                <a:cubicBezTo>
                  <a:pt x="5934478" y="2264375"/>
                  <a:pt x="5964557" y="2287770"/>
                  <a:pt x="6001321" y="2307821"/>
                </a:cubicBezTo>
                <a:cubicBezTo>
                  <a:pt x="5984612" y="2314507"/>
                  <a:pt x="5964557" y="2321190"/>
                  <a:pt x="5951188" y="2327874"/>
                </a:cubicBezTo>
                <a:cubicBezTo>
                  <a:pt x="5977925" y="2351271"/>
                  <a:pt x="6663060" y="2478270"/>
                  <a:pt x="6836850" y="2481613"/>
                </a:cubicBezTo>
                <a:cubicBezTo>
                  <a:pt x="6761652" y="2506679"/>
                  <a:pt x="6636845" y="2527828"/>
                  <a:pt x="6553814" y="2540165"/>
                </a:cubicBezTo>
                <a:lnTo>
                  <a:pt x="6542822" y="2541737"/>
                </a:lnTo>
                <a:lnTo>
                  <a:pt x="0" y="2541737"/>
                </a:lnTo>
                <a:close/>
              </a:path>
            </a:pathLst>
          </a:custGeom>
        </p:spPr>
      </p:pic>
      <p:grpSp>
        <p:nvGrpSpPr>
          <p:cNvPr id="14" name="Gruppieren 13">
            <a:extLst>
              <a:ext uri="{FF2B5EF4-FFF2-40B4-BE49-F238E27FC236}">
                <a16:creationId xmlns:a16="http://schemas.microsoft.com/office/drawing/2014/main" id="{AFA10AE9-7706-9617-DCEC-DFB98CC61525}"/>
              </a:ext>
            </a:extLst>
          </p:cNvPr>
          <p:cNvGrpSpPr/>
          <p:nvPr/>
        </p:nvGrpSpPr>
        <p:grpSpPr>
          <a:xfrm>
            <a:off x="15069280" y="9117187"/>
            <a:ext cx="7467687" cy="3236121"/>
            <a:chOff x="14165024" y="8670059"/>
            <a:chExt cx="9721557" cy="4257990"/>
          </a:xfrm>
        </p:grpSpPr>
        <p:sp>
          <p:nvSpPr>
            <p:cNvPr id="12" name="Rechteck 11">
              <a:extLst>
                <a:ext uri="{FF2B5EF4-FFF2-40B4-BE49-F238E27FC236}">
                  <a16:creationId xmlns:a16="http://schemas.microsoft.com/office/drawing/2014/main" id="{846ACE51-80FE-5EFB-D767-48F997E88EE8}"/>
                </a:ext>
              </a:extLst>
            </p:cNvPr>
            <p:cNvSpPr/>
            <p:nvPr/>
          </p:nvSpPr>
          <p:spPr>
            <a:xfrm>
              <a:off x="14165024" y="8670059"/>
              <a:ext cx="9721557" cy="4257990"/>
            </a:xfrm>
            <a:prstGeom prst="rect">
              <a:avLst/>
            </a:prstGeom>
            <a:solidFill>
              <a:srgbClr val="EA5F64"/>
            </a:solidFill>
            <a:ln>
              <a:solidFill>
                <a:srgbClr val="EA5F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fik 10" descr="Ein Bild, das Schrift, Grafiken, Text, Grafikdesign enthält.&#10;&#10;Automatisch generierte Beschreibung">
              <a:extLst>
                <a:ext uri="{FF2B5EF4-FFF2-40B4-BE49-F238E27FC236}">
                  <a16:creationId xmlns:a16="http://schemas.microsoft.com/office/drawing/2014/main" id="{F3F78EA5-8F1F-93FE-18CC-66D5084F9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3039" y="9270448"/>
              <a:ext cx="8114335" cy="3029353"/>
            </a:xfrm>
            <a:prstGeom prst="rect">
              <a:avLst/>
            </a:prstGeom>
          </p:spPr>
        </p:pic>
      </p:grpSp>
    </p:spTree>
    <p:extLst>
      <p:ext uri="{BB962C8B-B14F-4D97-AF65-F5344CB8AC3E}">
        <p14:creationId xmlns:p14="http://schemas.microsoft.com/office/powerpoint/2010/main" val="173095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24377904" cy="1371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Grafik 7" descr="Ein Bild, das Mobiliar, Stuhl, Kleidung, Person enthält.&#10;&#10;Automatisch generierte Beschreibung">
            <a:extLst>
              <a:ext uri="{FF2B5EF4-FFF2-40B4-BE49-F238E27FC236}">
                <a16:creationId xmlns:a16="http://schemas.microsoft.com/office/drawing/2014/main" id="{A7CF6552-1412-0E5D-2F5E-B5004FC1A298}"/>
              </a:ext>
            </a:extLst>
          </p:cNvPr>
          <p:cNvPicPr>
            <a:picLocks noChangeAspect="1"/>
          </p:cNvPicPr>
          <p:nvPr/>
        </p:nvPicPr>
        <p:blipFill rotWithShape="1">
          <a:blip r:embed="rId2">
            <a:extLst>
              <a:ext uri="{28A0092B-C50C-407E-A947-70E740481C1C}">
                <a14:useLocalDpi xmlns:a14="http://schemas.microsoft.com/office/drawing/2010/main" val="0"/>
              </a:ext>
            </a:extLst>
          </a:blip>
          <a:srcRect l="26439" r="14282" b="1"/>
          <a:stretch/>
        </p:blipFill>
        <p:spPr>
          <a:xfrm>
            <a:off x="382172" y="343430"/>
            <a:ext cx="11626394" cy="12258174"/>
          </a:xfrm>
          <a:prstGeom prst="rect">
            <a:avLst/>
          </a:prstGeom>
        </p:spPr>
      </p:pic>
      <p:pic>
        <p:nvPicPr>
          <p:cNvPr id="6" name="Grafik 5">
            <a:extLst>
              <a:ext uri="{FF2B5EF4-FFF2-40B4-BE49-F238E27FC236}">
                <a16:creationId xmlns:a16="http://schemas.microsoft.com/office/drawing/2014/main" id="{8C7A7E04-27D6-82AF-5826-412C50932E13}"/>
              </a:ext>
            </a:extLst>
          </p:cNvPr>
          <p:cNvPicPr>
            <a:picLocks noChangeAspect="1"/>
          </p:cNvPicPr>
          <p:nvPr/>
        </p:nvPicPr>
        <p:blipFill rotWithShape="1">
          <a:blip r:embed="rId3">
            <a:extLst>
              <a:ext uri="{28A0092B-C50C-407E-A947-70E740481C1C}">
                <a14:useLocalDpi xmlns:a14="http://schemas.microsoft.com/office/drawing/2010/main" val="0"/>
              </a:ext>
            </a:extLst>
          </a:blip>
          <a:srcRect t="883" b="883"/>
          <a:stretch/>
        </p:blipFill>
        <p:spPr>
          <a:xfrm>
            <a:off x="12393858" y="343432"/>
            <a:ext cx="11607972" cy="6342844"/>
          </a:xfrm>
          <a:prstGeom prst="rect">
            <a:avLst/>
          </a:prstGeom>
        </p:spPr>
      </p:pic>
      <p:pic>
        <p:nvPicPr>
          <p:cNvPr id="10" name="Grafik 9" descr="Ein Bild, das Mobiliar, Flasche, Tisch, Im Haus enthält.&#10;&#10;Automatisch generierte Beschreibung">
            <a:extLst>
              <a:ext uri="{FF2B5EF4-FFF2-40B4-BE49-F238E27FC236}">
                <a16:creationId xmlns:a16="http://schemas.microsoft.com/office/drawing/2014/main" id="{A1F27310-9D2F-B802-3588-300A45B7B311}"/>
              </a:ext>
            </a:extLst>
          </p:cNvPr>
          <p:cNvPicPr>
            <a:picLocks noChangeAspect="1"/>
          </p:cNvPicPr>
          <p:nvPr/>
        </p:nvPicPr>
        <p:blipFill rotWithShape="1">
          <a:blip r:embed="rId4">
            <a:extLst>
              <a:ext uri="{28A0092B-C50C-407E-A947-70E740481C1C}">
                <a14:useLocalDpi xmlns:a14="http://schemas.microsoft.com/office/drawing/2010/main" val="0"/>
              </a:ext>
            </a:extLst>
          </a:blip>
          <a:srcRect t="37618" b="14236"/>
          <a:stretch/>
        </p:blipFill>
        <p:spPr>
          <a:xfrm>
            <a:off x="12393858" y="7029712"/>
            <a:ext cx="11572772" cy="5571900"/>
          </a:xfrm>
          <a:prstGeom prst="rect">
            <a:avLst/>
          </a:prstGeom>
        </p:spPr>
      </p:pic>
    </p:spTree>
    <p:extLst>
      <p:ext uri="{BB962C8B-B14F-4D97-AF65-F5344CB8AC3E}">
        <p14:creationId xmlns:p14="http://schemas.microsoft.com/office/powerpoint/2010/main" val="800126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fik 10" descr="Ein Bild, das Person, Schuhwerk, Jeans, Kleidung enthält.&#10;&#10;Automatisch generierte Beschreibung">
            <a:extLst>
              <a:ext uri="{FF2B5EF4-FFF2-40B4-BE49-F238E27FC236}">
                <a16:creationId xmlns:a16="http://schemas.microsoft.com/office/drawing/2014/main" id="{8D262B87-7C5B-3E0E-8F3B-D007183F391B}"/>
              </a:ext>
            </a:extLst>
          </p:cNvPr>
          <p:cNvPicPr>
            <a:picLocks noChangeAspect="1"/>
          </p:cNvPicPr>
          <p:nvPr/>
        </p:nvPicPr>
        <p:blipFill rotWithShape="1">
          <a:blip r:embed="rId2">
            <a:extLst>
              <a:ext uri="{28A0092B-C50C-407E-A947-70E740481C1C}">
                <a14:useLocalDpi xmlns:a14="http://schemas.microsoft.com/office/drawing/2010/main" val="0"/>
              </a:ext>
            </a:extLst>
          </a:blip>
          <a:srcRect t="17920" b="11960"/>
          <a:stretch/>
        </p:blipFill>
        <p:spPr>
          <a:xfrm>
            <a:off x="10324104" y="6545176"/>
            <a:ext cx="12210764" cy="7170822"/>
          </a:xfrm>
          <a:prstGeom prst="rect">
            <a:avLst/>
          </a:prstGeom>
        </p:spPr>
      </p:pic>
      <p:pic>
        <p:nvPicPr>
          <p:cNvPr id="9" name="Grafik 8">
            <a:extLst>
              <a:ext uri="{FF2B5EF4-FFF2-40B4-BE49-F238E27FC236}">
                <a16:creationId xmlns:a16="http://schemas.microsoft.com/office/drawing/2014/main" id="{F85AF083-A860-DE9A-6725-D665EA7EDC88}"/>
              </a:ext>
            </a:extLst>
          </p:cNvPr>
          <p:cNvPicPr>
            <a:picLocks noChangeAspect="1"/>
          </p:cNvPicPr>
          <p:nvPr/>
        </p:nvPicPr>
        <p:blipFill rotWithShape="1">
          <a:blip r:embed="rId3">
            <a:extLst>
              <a:ext uri="{28A0092B-C50C-407E-A947-70E740481C1C}">
                <a14:useLocalDpi xmlns:a14="http://schemas.microsoft.com/office/drawing/2010/main" val="0"/>
              </a:ext>
            </a:extLst>
          </a:blip>
          <a:srcRect t="11561" r="1" b="1435"/>
          <a:stretch/>
        </p:blipFill>
        <p:spPr>
          <a:xfrm>
            <a:off x="20" y="18"/>
            <a:ext cx="14559806" cy="7790670"/>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13" name="Grafik 12" descr="Ein Bild, das Kreis, Entwurf, Design enthält.&#10;&#10;Automatisch generierte Beschreibung">
            <a:extLst>
              <a:ext uri="{FF2B5EF4-FFF2-40B4-BE49-F238E27FC236}">
                <a16:creationId xmlns:a16="http://schemas.microsoft.com/office/drawing/2014/main" id="{46DC6A12-41F8-938A-F9F5-663BC81456EE}"/>
              </a:ext>
            </a:extLst>
          </p:cNvPr>
          <p:cNvPicPr>
            <a:picLocks noChangeAspect="1"/>
          </p:cNvPicPr>
          <p:nvPr/>
        </p:nvPicPr>
        <p:blipFill rotWithShape="1">
          <a:blip r:embed="rId4">
            <a:extLst>
              <a:ext uri="{28A0092B-C50C-407E-A947-70E740481C1C}">
                <a14:useLocalDpi xmlns:a14="http://schemas.microsoft.com/office/drawing/2010/main" val="0"/>
              </a:ext>
            </a:extLst>
          </a:blip>
          <a:srcRect l="-3725" t="6278" r="-4348" b="4426"/>
          <a:stretch/>
        </p:blipFill>
        <p:spPr>
          <a:xfrm>
            <a:off x="14916604" y="133066"/>
            <a:ext cx="7618264" cy="6279062"/>
          </a:xfrm>
          <a:prstGeom prst="rect">
            <a:avLst/>
          </a:prstGeom>
        </p:spPr>
      </p:pic>
      <p:pic>
        <p:nvPicPr>
          <p:cNvPr id="3" name="Grafik 2" descr="Ein Bild, das Gebäude, draußen, Text, Stadt enthält.&#10;&#10;Automatisch generierte Beschreibung">
            <a:extLst>
              <a:ext uri="{FF2B5EF4-FFF2-40B4-BE49-F238E27FC236}">
                <a16:creationId xmlns:a16="http://schemas.microsoft.com/office/drawing/2014/main" id="{D918B3FF-DDDE-9F92-B80A-012A176A81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358"/>
          <a:stretch/>
        </p:blipFill>
        <p:spPr>
          <a:xfrm>
            <a:off x="2" y="8131550"/>
            <a:ext cx="10002372" cy="5584448"/>
          </a:xfrm>
          <a:prstGeom prst="rect">
            <a:avLst/>
          </a:prstGeom>
        </p:spPr>
      </p:pic>
      <p:sp>
        <p:nvSpPr>
          <p:cNvPr id="18" name="Rectangle 17">
            <a:extLst>
              <a:ext uri="{FF2B5EF4-FFF2-40B4-BE49-F238E27FC236}">
                <a16:creationId xmlns:a16="http://schemas.microsoft.com/office/drawing/2014/main" id="{25414FA1-2D4C-41DB-83DE-4F3E38C10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47808" y="0"/>
            <a:ext cx="1536192" cy="13716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406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descr="Ein Bild, das Person, Kleidung, Menschliches Gesicht, Wand enthält.&#10;&#10;Automatisch generierte Beschreibung">
            <a:extLst>
              <a:ext uri="{FF2B5EF4-FFF2-40B4-BE49-F238E27FC236}">
                <a16:creationId xmlns:a16="http://schemas.microsoft.com/office/drawing/2014/main" id="{F8932C91-6DBE-CD1E-3EFD-5B967906582E}"/>
              </a:ext>
            </a:extLst>
          </p:cNvPr>
          <p:cNvPicPr>
            <a:picLocks noChangeAspect="1"/>
          </p:cNvPicPr>
          <p:nvPr/>
        </p:nvPicPr>
        <p:blipFill rotWithShape="1">
          <a:blip r:embed="rId2">
            <a:extLst>
              <a:ext uri="{28A0092B-C50C-407E-A947-70E740481C1C}">
                <a14:useLocalDpi xmlns:a14="http://schemas.microsoft.com/office/drawing/2010/main" val="0"/>
              </a:ext>
            </a:extLst>
          </a:blip>
          <a:srcRect l="-423" t="21779" r="423" b="21779"/>
          <a:stretch/>
        </p:blipFill>
        <p:spPr>
          <a:xfrm>
            <a:off x="15934702" y="-2"/>
            <a:ext cx="8449302" cy="6693410"/>
          </a:xfrm>
          <a:custGeom>
            <a:avLst/>
            <a:gdLst/>
            <a:ahLst/>
            <a:cxnLst/>
            <a:rect l="l" t="t" r="r" b="b"/>
            <a:pathLst>
              <a:path w="4224651" h="3346705">
                <a:moveTo>
                  <a:pt x="1549963" y="0"/>
                </a:moveTo>
                <a:lnTo>
                  <a:pt x="1555540" y="0"/>
                </a:lnTo>
                <a:lnTo>
                  <a:pt x="2621768" y="0"/>
                </a:lnTo>
                <a:lnTo>
                  <a:pt x="4224651" y="0"/>
                </a:lnTo>
                <a:lnTo>
                  <a:pt x="4224651" y="3346705"/>
                </a:lnTo>
                <a:lnTo>
                  <a:pt x="0" y="3346705"/>
                </a:lnTo>
                <a:close/>
              </a:path>
            </a:pathLst>
          </a:custGeom>
        </p:spPr>
      </p:pic>
      <p:pic>
        <p:nvPicPr>
          <p:cNvPr id="7" name="Grafik 6" descr="Ein Bild, das Uhr, Person, Gerät, Handy enthält.&#10;&#10;Automatisch generierte Beschreibung">
            <a:extLst>
              <a:ext uri="{FF2B5EF4-FFF2-40B4-BE49-F238E27FC236}">
                <a16:creationId xmlns:a16="http://schemas.microsoft.com/office/drawing/2014/main" id="{1F902413-5047-F15B-0894-312C1C0D5C7A}"/>
              </a:ext>
            </a:extLst>
          </p:cNvPr>
          <p:cNvPicPr>
            <a:picLocks noChangeAspect="1"/>
          </p:cNvPicPr>
          <p:nvPr/>
        </p:nvPicPr>
        <p:blipFill rotWithShape="1">
          <a:blip r:embed="rId3">
            <a:extLst>
              <a:ext uri="{28A0092B-C50C-407E-A947-70E740481C1C}">
                <a14:useLocalDpi xmlns:a14="http://schemas.microsoft.com/office/drawing/2010/main" val="0"/>
              </a:ext>
            </a:extLst>
          </a:blip>
          <a:srcRect t="6901" b="27973"/>
          <a:stretch/>
        </p:blipFill>
        <p:spPr>
          <a:xfrm>
            <a:off x="8986870" y="486"/>
            <a:ext cx="15397128" cy="6693410"/>
          </a:xfrm>
          <a:custGeom>
            <a:avLst/>
            <a:gdLst/>
            <a:ahLst/>
            <a:cxnLst/>
            <a:rect l="l" t="t" r="r" b="b"/>
            <a:pathLst>
              <a:path w="7698564" h="3346705">
                <a:moveTo>
                  <a:pt x="1549963" y="0"/>
                </a:moveTo>
                <a:lnTo>
                  <a:pt x="1555540" y="0"/>
                </a:lnTo>
                <a:lnTo>
                  <a:pt x="2621768" y="0"/>
                </a:lnTo>
                <a:lnTo>
                  <a:pt x="4832507" y="0"/>
                </a:lnTo>
                <a:lnTo>
                  <a:pt x="3282657" y="3346461"/>
                </a:lnTo>
                <a:lnTo>
                  <a:pt x="7698564" y="3346461"/>
                </a:lnTo>
                <a:lnTo>
                  <a:pt x="7698564" y="3346705"/>
                </a:lnTo>
                <a:lnTo>
                  <a:pt x="0" y="3346705"/>
                </a:lnTo>
                <a:close/>
              </a:path>
            </a:pathLst>
          </a:custGeom>
        </p:spPr>
      </p:pic>
      <p:pic>
        <p:nvPicPr>
          <p:cNvPr id="5" name="Grafik 4" descr="Ein Bild, das Wand, Im Haus, Mobiliar, Tisch enthält.&#10;&#10;Automatisch generierte Beschreibung">
            <a:extLst>
              <a:ext uri="{FF2B5EF4-FFF2-40B4-BE49-F238E27FC236}">
                <a16:creationId xmlns:a16="http://schemas.microsoft.com/office/drawing/2014/main" id="{FBD28654-F38C-A686-B92F-A68ACB4037EE}"/>
              </a:ext>
            </a:extLst>
          </p:cNvPr>
          <p:cNvPicPr>
            <a:picLocks noChangeAspect="1"/>
          </p:cNvPicPr>
          <p:nvPr/>
        </p:nvPicPr>
        <p:blipFill rotWithShape="1">
          <a:blip r:embed="rId4">
            <a:extLst>
              <a:ext uri="{28A0092B-C50C-407E-A947-70E740481C1C}">
                <a14:useLocalDpi xmlns:a14="http://schemas.microsoft.com/office/drawing/2010/main" val="0"/>
              </a:ext>
            </a:extLst>
          </a:blip>
          <a:srcRect t="2919" b="11519"/>
          <a:stretch/>
        </p:blipFill>
        <p:spPr>
          <a:xfrm>
            <a:off x="20" y="10"/>
            <a:ext cx="11719574" cy="6693400"/>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3" name="Grafik 2" descr="Ein Bild, das Schrift, Grafiken, Grafikdesign, Logo enthält.&#10;&#10;Automatisch generierte Beschreibung">
            <a:extLst>
              <a:ext uri="{FF2B5EF4-FFF2-40B4-BE49-F238E27FC236}">
                <a16:creationId xmlns:a16="http://schemas.microsoft.com/office/drawing/2014/main" id="{0C72C2D4-8355-50F3-ACF7-1BDC197D982A}"/>
              </a:ext>
            </a:extLst>
          </p:cNvPr>
          <p:cNvPicPr>
            <a:picLocks noChangeAspect="1"/>
          </p:cNvPicPr>
          <p:nvPr/>
        </p:nvPicPr>
        <p:blipFill rotWithShape="1">
          <a:blip r:embed="rId5">
            <a:extLst>
              <a:ext uri="{28A0092B-C50C-407E-A947-70E740481C1C}">
                <a14:useLocalDpi xmlns:a14="http://schemas.microsoft.com/office/drawing/2010/main" val="0"/>
              </a:ext>
            </a:extLst>
          </a:blip>
          <a:srcRect l="-16341" t="-44224" r="2220" b="1"/>
          <a:stretch/>
        </p:blipFill>
        <p:spPr>
          <a:xfrm>
            <a:off x="12742606" y="7022102"/>
            <a:ext cx="11641395" cy="6693897"/>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solidFill>
            <a:schemeClr val="tx1"/>
          </a:solidFill>
        </p:spPr>
      </p:pic>
      <p:pic>
        <p:nvPicPr>
          <p:cNvPr id="9" name="Grafik 8" descr="Ein Bild, das Im Haus, Wand, Tisch, Waschbecken enthält.&#10;&#10;Automatisch generierte Beschreibung">
            <a:extLst>
              <a:ext uri="{FF2B5EF4-FFF2-40B4-BE49-F238E27FC236}">
                <a16:creationId xmlns:a16="http://schemas.microsoft.com/office/drawing/2014/main" id="{713985EE-57BE-0154-5CBB-64CD5B0F3DE4}"/>
              </a:ext>
            </a:extLst>
          </p:cNvPr>
          <p:cNvPicPr>
            <a:picLocks noChangeAspect="1"/>
          </p:cNvPicPr>
          <p:nvPr/>
        </p:nvPicPr>
        <p:blipFill rotWithShape="1">
          <a:blip r:embed="rId6">
            <a:extLst>
              <a:ext uri="{28A0092B-C50C-407E-A947-70E740481C1C}">
                <a14:useLocalDpi xmlns:a14="http://schemas.microsoft.com/office/drawing/2010/main" val="0"/>
              </a:ext>
            </a:extLst>
          </a:blip>
          <a:srcRect t="27387" b="8919"/>
          <a:stretch/>
        </p:blipFill>
        <p:spPr>
          <a:xfrm>
            <a:off x="-2" y="7022590"/>
            <a:ext cx="15397128" cy="6693410"/>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1335266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67E9DA69-FDCD-E7B6-3CEF-15391055D86C}"/>
              </a:ext>
            </a:extLst>
          </p:cNvPr>
          <p:cNvGrpSpPr/>
          <p:nvPr/>
        </p:nvGrpSpPr>
        <p:grpSpPr>
          <a:xfrm>
            <a:off x="5496232" y="319904"/>
            <a:ext cx="13391535" cy="13076192"/>
            <a:chOff x="5496232" y="319904"/>
            <a:chExt cx="13391535" cy="13076192"/>
          </a:xfrm>
        </p:grpSpPr>
        <p:pic>
          <p:nvPicPr>
            <p:cNvPr id="3" name="Grafik 2" descr="Ein Bild, das Text, Kleidung, Person, Schuhwerk enthält.&#10;&#10;Automatisch generierte Beschreibung">
              <a:extLst>
                <a:ext uri="{FF2B5EF4-FFF2-40B4-BE49-F238E27FC236}">
                  <a16:creationId xmlns:a16="http://schemas.microsoft.com/office/drawing/2014/main" id="{0BE772B3-2555-95FE-3062-079378ADCA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232" y="319904"/>
              <a:ext cx="13391535" cy="13076192"/>
            </a:xfrm>
            <a:prstGeom prst="rect">
              <a:avLst/>
            </a:prstGeom>
          </p:spPr>
        </p:pic>
        <p:sp>
          <p:nvSpPr>
            <p:cNvPr id="5" name="Rechteck 4">
              <a:extLst>
                <a:ext uri="{FF2B5EF4-FFF2-40B4-BE49-F238E27FC236}">
                  <a16:creationId xmlns:a16="http://schemas.microsoft.com/office/drawing/2014/main" id="{2C18D398-B401-E794-6F8C-7112E31ED432}"/>
                </a:ext>
              </a:extLst>
            </p:cNvPr>
            <p:cNvSpPr/>
            <p:nvPr/>
          </p:nvSpPr>
          <p:spPr>
            <a:xfrm>
              <a:off x="5687122" y="2163337"/>
              <a:ext cx="4913482" cy="263168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descr="Ein Bild, das Text, Schrift, Logo, Grafiken enthält.&#10;&#10;Automatisch generierte Beschreibung">
              <a:extLst>
                <a:ext uri="{FF2B5EF4-FFF2-40B4-BE49-F238E27FC236}">
                  <a16:creationId xmlns:a16="http://schemas.microsoft.com/office/drawing/2014/main" id="{BAFB924D-3A04-538A-FB4F-F1896BD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6665" y="606130"/>
              <a:ext cx="8610213" cy="2631688"/>
            </a:xfrm>
            <a:prstGeom prst="rect">
              <a:avLst/>
            </a:prstGeom>
          </p:spPr>
        </p:pic>
      </p:grpSp>
    </p:spTree>
    <p:extLst>
      <p:ext uri="{BB962C8B-B14F-4D97-AF65-F5344CB8AC3E}">
        <p14:creationId xmlns:p14="http://schemas.microsoft.com/office/powerpoint/2010/main" val="11419244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Overpass Heavy"/>
        <a:ea typeface="Overpass Heavy"/>
        <a:cs typeface="Overpass Heavy"/>
      </a:majorFont>
      <a:minorFont>
        <a:latin typeface="Overpass Heavy"/>
        <a:ea typeface="Overpass Heavy"/>
        <a:cs typeface="Overpass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714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24EB7848EEFF04AA03F951F07681284" ma:contentTypeVersion="7" ma:contentTypeDescription="Ein neues Dokument erstellen." ma:contentTypeScope="" ma:versionID="fad2dd7631af49269bd1fc052692524c">
  <xsd:schema xmlns:xsd="http://www.w3.org/2001/XMLSchema" xmlns:xs="http://www.w3.org/2001/XMLSchema" xmlns:p="http://schemas.microsoft.com/office/2006/metadata/properties" xmlns:ns2="fbec27ce-6600-45c4-8035-18efa7ec7330" xmlns:ns3="9c69bfb5-b349-4362-8fd6-c8712313ba2c" targetNamespace="http://schemas.microsoft.com/office/2006/metadata/properties" ma:root="true" ma:fieldsID="e37b8929e55bb272c077a6c00fc30ca2" ns2:_="" ns3:_="">
    <xsd:import namespace="fbec27ce-6600-45c4-8035-18efa7ec7330"/>
    <xsd:import namespace="9c69bfb5-b349-4362-8fd6-c8712313ba2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ec27ce-6600-45c4-8035-18efa7ec73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69bfb5-b349-4362-8fd6-c8712313ba2c"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9166F3-7F86-42E7-B67B-55D0FD6D8419}">
  <ds:schemaRefs>
    <ds:schemaRef ds:uri="http://schemas.microsoft.com/office/2006/documentManagement/types"/>
    <ds:schemaRef ds:uri="http://schemas.microsoft.com/office/2006/metadata/properties"/>
    <ds:schemaRef ds:uri="http://purl.org/dc/elements/1.1/"/>
    <ds:schemaRef ds:uri="http://purl.org/dc/terms/"/>
    <ds:schemaRef ds:uri="fbec27ce-6600-45c4-8035-18efa7ec7330"/>
    <ds:schemaRef ds:uri="http://purl.org/dc/dcmitype/"/>
    <ds:schemaRef ds:uri="http://schemas.microsoft.com/office/infopath/2007/PartnerControls"/>
    <ds:schemaRef ds:uri="http://schemas.openxmlformats.org/package/2006/metadata/core-properties"/>
    <ds:schemaRef ds:uri="9c69bfb5-b349-4362-8fd6-c8712313ba2c"/>
    <ds:schemaRef ds:uri="http://www.w3.org/XML/1998/namespace"/>
  </ds:schemaRefs>
</ds:datastoreItem>
</file>

<file path=customXml/itemProps2.xml><?xml version="1.0" encoding="utf-8"?>
<ds:datastoreItem xmlns:ds="http://schemas.openxmlformats.org/officeDocument/2006/customXml" ds:itemID="{57647DBC-5F67-49CB-942D-D540120ECF89}">
  <ds:schemaRefs>
    <ds:schemaRef ds:uri="http://schemas.microsoft.com/sharepoint/v3/contenttype/forms"/>
  </ds:schemaRefs>
</ds:datastoreItem>
</file>

<file path=customXml/itemProps3.xml><?xml version="1.0" encoding="utf-8"?>
<ds:datastoreItem xmlns:ds="http://schemas.openxmlformats.org/officeDocument/2006/customXml" ds:itemID="{975CBE42-AAF6-43D8-AE0B-5FB6F4571E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ec27ce-6600-45c4-8035-18efa7ec7330"/>
    <ds:schemaRef ds:uri="9c69bfb5-b349-4362-8fd6-c8712313ba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1674</Words>
  <Application>Microsoft Office PowerPoint</Application>
  <PresentationFormat>Benutzerdefiniert</PresentationFormat>
  <Paragraphs>193</Paragraphs>
  <Slides>45</Slides>
  <Notes>12</Notes>
  <HiddenSlides>5</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45</vt:i4>
      </vt:variant>
    </vt:vector>
  </HeadingPairs>
  <TitlesOfParts>
    <vt:vector size="54" baseType="lpstr">
      <vt:lpstr>Arial</vt:lpstr>
      <vt:lpstr>Calibri</vt:lpstr>
      <vt:lpstr>Consolas</vt:lpstr>
      <vt:lpstr>Grotesque</vt:lpstr>
      <vt:lpstr>Helvetica Neue</vt:lpstr>
      <vt:lpstr>Open Sans Extrabold</vt:lpstr>
      <vt:lpstr>Overpass Heavy</vt:lpstr>
      <vt:lpstr>Wingdings</vt:lpstr>
      <vt:lpstr>1_Office Theme</vt:lpstr>
      <vt:lpstr>General Introduction </vt:lpstr>
      <vt:lpstr>PowerPoint-Präsentation</vt:lpstr>
      <vt:lpstr>Introduction of the Instructors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Chat</vt:lpstr>
      <vt:lpstr>Course handbook </vt:lpstr>
      <vt:lpstr>Organizational Matters</vt:lpstr>
      <vt:lpstr>Zoom</vt:lpstr>
      <vt:lpstr>PowerPoint-Präsentation</vt:lpstr>
      <vt:lpstr>PowerPoint-Präsentation</vt:lpstr>
      <vt:lpstr>PowerPoint-Präsentation</vt:lpstr>
      <vt:lpstr>First Breakout</vt:lpstr>
      <vt:lpstr>PowerPoint-Präsentation</vt:lpstr>
      <vt:lpstr>PowerPoint-Präsentation</vt:lpstr>
      <vt:lpstr>Artificial Intelligence</vt:lpstr>
      <vt:lpstr>Do not sign up for the Specialization </vt:lpstr>
      <vt:lpstr>Click on the individual course </vt:lpstr>
      <vt:lpstr>Enroll for individual course </vt:lpstr>
      <vt:lpstr>Select Audit modus </vt:lpstr>
      <vt:lpstr>Exercises</vt:lpstr>
      <vt:lpstr>Exercises: Who will present next week?</vt:lpstr>
      <vt:lpstr>Projects</vt:lpstr>
      <vt:lpstr>Relevance of the Projects</vt:lpstr>
      <vt:lpstr>PowerPoint-Präsentation</vt:lpstr>
      <vt:lpstr>PowerPoint-Präsentation</vt:lpstr>
      <vt:lpstr>project interests</vt:lpstr>
      <vt:lpstr>Google Colab</vt:lpstr>
      <vt:lpstr>PowerPoint-Präsentation</vt:lpstr>
      <vt:lpstr>PowerPoint-Präsentation</vt:lpstr>
      <vt:lpstr>ML Libraries (lower level) </vt:lpstr>
      <vt:lpstr>ML Libraries (higher level) </vt:lpstr>
      <vt:lpstr>Development Environments </vt:lpstr>
      <vt:lpstr>PowerPoint-Präsentation</vt:lpstr>
      <vt:lpstr>Tasks Until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Steffen</dc:creator>
  <cp:lastModifiedBy>Steffen Brandt</cp:lastModifiedBy>
  <cp:revision>506</cp:revision>
  <cp:lastPrinted>2019-09-12T18:54:13Z</cp:lastPrinted>
  <dcterms:modified xsi:type="dcterms:W3CDTF">2024-10-25T10:22:24Z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0x010100024EB7848EEFF04AA03F951F07681284</vt:lpwstr>
  </property>
</Properties>
</file>